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96" r:id="rId3"/>
    <p:sldId id="281" r:id="rId4"/>
    <p:sldId id="278" r:id="rId5"/>
    <p:sldId id="280" r:id="rId6"/>
    <p:sldId id="262" r:id="rId7"/>
    <p:sldId id="263" r:id="rId8"/>
    <p:sldId id="283" r:id="rId9"/>
    <p:sldId id="269" r:id="rId10"/>
    <p:sldId id="284" r:id="rId11"/>
    <p:sldId id="285" r:id="rId12"/>
    <p:sldId id="286" r:id="rId13"/>
    <p:sldId id="287" r:id="rId14"/>
    <p:sldId id="288" r:id="rId15"/>
    <p:sldId id="289" r:id="rId16"/>
    <p:sldId id="292" r:id="rId17"/>
    <p:sldId id="297" r:id="rId18"/>
    <p:sldId id="298" r:id="rId19"/>
    <p:sldId id="299" r:id="rId20"/>
    <p:sldId id="300" r:id="rId21"/>
    <p:sldId id="293" r:id="rId22"/>
    <p:sldId id="294" r:id="rId23"/>
  </p:sldIdLst>
  <p:sldSz cx="9144000" cy="6858000" type="screen4x3"/>
  <p:notesSz cx="6797675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53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4F377-0DD8-40C8-9F84-27E5A40A4BCC}" type="datetimeFigureOut">
              <a:rPr lang="en-GB" smtClean="0"/>
              <a:t>03/06/2026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C7CE7-2529-4C26-B2D0-93F7B822C0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3349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32E370-2023-4176-98FB-45D13E9A254E}" type="datetimeFigureOut">
              <a:rPr lang="en-GB" smtClean="0"/>
              <a:t>03/06/2026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8C7064-67CE-4BD6-AAEC-885FAD8289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5858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4167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3224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836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Aimee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0591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6651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Joe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9873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Aimee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6748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Aimee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9196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Fran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39602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Fran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0915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Fran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3150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Fran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4452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Fran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793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Aimee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01222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Aimee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6766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Aimee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9770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Aimee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9275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Joe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8C7064-67CE-4BD6-AAEC-885FAD8289FD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9815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196A5-F226-48C4-813C-61EE43E74799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0DF343-3EA1-4232-ABB7-390A621AEE3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D4F4A3-ADAD-4194-8DCC-33B9C75647BE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90634-B990-4252-A421-F0A50DB5560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948AB-97CC-4CE4-85BB-4A133490A7E5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E85D3F-88BE-453F-8D62-00D23CD2E8D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066CB-E93A-4C50-B0BF-19F6B2A55268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01ED2E-522A-4F4E-AB53-1140780E19A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165D4-9B4C-4AAE-A7B3-8374870047A8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D360A-E9D0-4E5C-B407-A838CE8888C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F66DA-E852-4B2E-A29C-667A9520784A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85C2E-B07B-4DFB-81C1-B0402FB3F18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804544-91E7-4BEC-85E7-B18E82641E6A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951708-B8C9-451C-BB82-C84391ED7E2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6CE10-9893-46DE-9E4F-2780AF68A569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95A31C-1B2F-4657-8412-799ABD9BB45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D3C6A4-DE1A-4CBD-AA26-55EC177D9CFD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35133-B769-45A1-8B62-2F3D2B3D05E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5A9EA8-6669-4F3D-9A47-B85C56258BFD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BC309-5994-4EF5-8BBD-A40D51EB2D3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38E3E-D1A4-40D8-8956-BDB07C709A1B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902B7-5EBB-45CD-B84C-3F575697C91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7AB9A69-DA91-4E8E-BD1F-13DA63D34D85}" type="datetimeFigureOut">
              <a:rPr lang="en-GB"/>
              <a:pPr>
                <a:defRPr/>
              </a:pPr>
              <a:t>03/06/2026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3A775E-378E-4B42-9E21-E45B9BB574A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3" y="4076700"/>
            <a:ext cx="7772400" cy="2046288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dirty="0"/>
              <a:t>Year R September 2026</a:t>
            </a:r>
            <a:br>
              <a:rPr lang="en-GB" dirty="0"/>
            </a:br>
            <a:r>
              <a:rPr lang="en-GB" dirty="0"/>
              <a:t>Induction Meeting 1</a:t>
            </a:r>
          </a:p>
        </p:txBody>
      </p:sp>
      <p:pic>
        <p:nvPicPr>
          <p:cNvPr id="13314" name="Picture 2" descr="botley 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2138" y="549275"/>
            <a:ext cx="2438400" cy="327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Welcome!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9D21E6D-DC06-4882-AAC3-3AF731B535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23831" y="1733106"/>
            <a:ext cx="2348880" cy="176166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A9652691-E2A4-415B-A9AC-9D02BF7C07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216377" y="3585203"/>
            <a:ext cx="2734520" cy="205089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59E56DBD-C0A8-4CB0-B91B-E5069B7E86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685295" y="3838627"/>
            <a:ext cx="2444890" cy="183366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9B18FDD-7CFF-461E-B4D6-9631D8050BE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04308" y="1544085"/>
            <a:ext cx="2852936" cy="213970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6EC91B0-2576-4315-A3DE-B958262A80A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25884" y="3761615"/>
            <a:ext cx="2660917" cy="199568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7D5D86A-8591-4E14-BF38-31276EC351A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3793" y="1058314"/>
            <a:ext cx="2348879" cy="176165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C9033A4-48EB-4C23-BC79-752393317C15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7100" y="317057"/>
            <a:ext cx="1761661" cy="234888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6EC1FEBA-F106-4D35-83CC-C996BA842E5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348" y="4552277"/>
            <a:ext cx="1455394" cy="194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0420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Senior Leadership Team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sz="2400" dirty="0" err="1"/>
              <a:t>Headteacher</a:t>
            </a:r>
            <a:r>
              <a:rPr lang="en-GB" sz="2400" dirty="0"/>
              <a:t>:</a:t>
            </a:r>
          </a:p>
          <a:p>
            <a:pPr marL="0" indent="0">
              <a:buNone/>
            </a:pPr>
            <a:r>
              <a:rPr lang="en-GB" sz="2400" dirty="0"/>
              <a:t>Mr Joe Cooil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Deputy </a:t>
            </a:r>
            <a:r>
              <a:rPr lang="en-GB" sz="2400" dirty="0" err="1"/>
              <a:t>Headteacher</a:t>
            </a:r>
            <a:r>
              <a:rPr lang="en-GB" sz="2400" dirty="0"/>
              <a:t>:</a:t>
            </a:r>
          </a:p>
          <a:p>
            <a:pPr marL="0" indent="0">
              <a:buNone/>
            </a:pPr>
            <a:r>
              <a:rPr lang="en-GB" sz="2400" dirty="0"/>
              <a:t>Mrs </a:t>
            </a:r>
            <a:r>
              <a:rPr lang="en-GB" sz="2400" dirty="0" err="1"/>
              <a:t>Becci</a:t>
            </a:r>
            <a:r>
              <a:rPr lang="en-GB" sz="2400" dirty="0"/>
              <a:t> Shuttle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 err="1"/>
              <a:t>SENDCo</a:t>
            </a:r>
            <a:r>
              <a:rPr lang="en-GB" sz="2400" dirty="0"/>
              <a:t>:</a:t>
            </a:r>
          </a:p>
          <a:p>
            <a:pPr marL="0" indent="0">
              <a:buNone/>
            </a:pPr>
            <a:r>
              <a:rPr lang="en-GB" sz="2400" dirty="0"/>
              <a:t>Mrs Kate Roberts</a:t>
            </a:r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Senior Administration Manager:</a:t>
            </a:r>
          </a:p>
          <a:p>
            <a:pPr marL="0" indent="0">
              <a:buNone/>
            </a:pPr>
            <a:r>
              <a:rPr lang="en-GB" sz="2400" dirty="0"/>
              <a:t>Mrs Hilary Ellery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835308"/>
            <a:ext cx="1368152" cy="178154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537" y="1340768"/>
            <a:ext cx="1052582" cy="137062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2319609"/>
            <a:ext cx="1152128" cy="150025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4320" y="2819400"/>
            <a:ext cx="1241273" cy="16897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5077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19675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Teachers</a:t>
            </a:r>
          </a:p>
          <a:p>
            <a:r>
              <a:rPr lang="en-GB" dirty="0"/>
              <a:t>Mrs </a:t>
            </a:r>
            <a:r>
              <a:rPr lang="en-GB" dirty="0" err="1"/>
              <a:t>Voirrey</a:t>
            </a:r>
            <a:r>
              <a:rPr lang="en-GB" dirty="0"/>
              <a:t> </a:t>
            </a:r>
            <a:r>
              <a:rPr lang="en-GB" dirty="0" err="1"/>
              <a:t>Gray</a:t>
            </a:r>
            <a:r>
              <a:rPr lang="en-GB" dirty="0"/>
              <a:t> (EYFS Lead)</a:t>
            </a:r>
          </a:p>
          <a:p>
            <a:r>
              <a:rPr lang="en-GB" dirty="0"/>
              <a:t>Miss Lily Scott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LSA support</a:t>
            </a:r>
          </a:p>
          <a:p>
            <a:r>
              <a:rPr lang="en-GB" dirty="0"/>
              <a:t>Mrs Barfoot</a:t>
            </a:r>
          </a:p>
          <a:p>
            <a:r>
              <a:rPr lang="en-GB" dirty="0"/>
              <a:t>Miss </a:t>
            </a:r>
            <a:r>
              <a:rPr lang="en-GB" dirty="0" err="1"/>
              <a:t>Coull</a:t>
            </a:r>
            <a:endParaRPr lang="en-GB" dirty="0"/>
          </a:p>
          <a:p>
            <a:r>
              <a:rPr lang="en-GB" dirty="0"/>
              <a:t>Mrs Barton</a:t>
            </a:r>
          </a:p>
          <a:p>
            <a:r>
              <a:rPr lang="en-GB" dirty="0"/>
              <a:t>Miss Allison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sz="1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E133434-FF6C-4AC7-A0B6-AB3961A12C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31693"/>
            <a:ext cx="1472052" cy="184006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4BBB902-4FC3-4A58-AAD1-138B5DD584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146" y="2284231"/>
            <a:ext cx="1472052" cy="1840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0156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Intake of 60 children.</a:t>
            </a:r>
          </a:p>
          <a:p>
            <a:r>
              <a:rPr lang="en-GB" dirty="0"/>
              <a:t>Two classes of 30. </a:t>
            </a:r>
          </a:p>
          <a:p>
            <a:r>
              <a:rPr lang="en-GB" dirty="0"/>
              <a:t>Bumblebee and Dragonfly classes. </a:t>
            </a:r>
          </a:p>
          <a:p>
            <a:r>
              <a:rPr lang="en-GB" dirty="0"/>
              <a:t>Register and have lessons in individual classrooms but operate across both as a single unit and share use of the large outdoor area.</a:t>
            </a:r>
          </a:p>
          <a:p>
            <a:r>
              <a:rPr lang="en-GB" dirty="0"/>
              <a:t>Balance between adult led learning and child initiated learning through a continuous provision approach.</a:t>
            </a:r>
          </a:p>
        </p:txBody>
      </p:sp>
    </p:spTree>
    <p:extLst>
      <p:ext uri="{BB962C8B-B14F-4D97-AF65-F5344CB8AC3E}">
        <p14:creationId xmlns:p14="http://schemas.microsoft.com/office/powerpoint/2010/main" val="918635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3" y="404813"/>
            <a:ext cx="7772400" cy="1584325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br>
              <a:rPr lang="en-GB" u="sng" dirty="0"/>
            </a:br>
            <a:r>
              <a:rPr lang="en-GB" u="sng" dirty="0"/>
              <a:t>A Christian School</a:t>
            </a:r>
            <a:br>
              <a:rPr lang="en-GB" u="sng" dirty="0"/>
            </a:br>
            <a:br>
              <a:rPr lang="en-GB" u="sng" dirty="0"/>
            </a:br>
            <a:r>
              <a:rPr lang="en-GB" sz="4000" dirty="0"/>
              <a:t>- A Church of England school</a:t>
            </a:r>
            <a:br>
              <a:rPr lang="en-GB" sz="4000" dirty="0"/>
            </a:br>
            <a:r>
              <a:rPr lang="en-GB" sz="4000" dirty="0"/>
              <a:t>- Links with the Diocese</a:t>
            </a:r>
            <a:br>
              <a:rPr lang="en-GB" sz="4000" dirty="0"/>
            </a:br>
            <a:r>
              <a:rPr lang="en-GB" sz="4000" dirty="0"/>
              <a:t>- Strong links with All Saints Church,</a:t>
            </a:r>
            <a:br>
              <a:rPr lang="en-GB" sz="4000" dirty="0"/>
            </a:br>
            <a:r>
              <a:rPr lang="en-GB" sz="4000" dirty="0"/>
              <a:t>- Rector visits</a:t>
            </a:r>
            <a:br>
              <a:rPr lang="en-GB" sz="4000" dirty="0"/>
            </a:br>
            <a:r>
              <a:rPr lang="en-GB" sz="4000" dirty="0"/>
              <a:t>- Church visits</a:t>
            </a:r>
            <a:br>
              <a:rPr lang="en-GB" sz="4000" dirty="0"/>
            </a:br>
            <a:r>
              <a:rPr lang="en-GB" sz="4000" dirty="0"/>
              <a:t>- Whole School Celebrations</a:t>
            </a:r>
            <a:br>
              <a:rPr lang="en-GB" sz="4000" dirty="0"/>
            </a:br>
            <a:r>
              <a:rPr lang="en-GB" sz="4000" dirty="0"/>
              <a:t>- Our Botley Heart Values of </a:t>
            </a:r>
            <a:br>
              <a:rPr lang="en-GB" sz="4000" dirty="0"/>
            </a:br>
            <a:r>
              <a:rPr lang="en-GB" sz="4000" dirty="0"/>
              <a:t>courage , respect and stewardship. 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39" y="3789040"/>
            <a:ext cx="2057023" cy="16142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5569" y="116632"/>
            <a:ext cx="2170364" cy="270076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3" y="404813"/>
            <a:ext cx="7772400" cy="1584325"/>
          </a:xfrm>
        </p:spPr>
        <p:txBody>
          <a:bodyPr>
            <a:normAutofit fontScale="90000"/>
          </a:bodyPr>
          <a:lstStyle/>
          <a:p>
            <a:pPr algn="l"/>
            <a:br>
              <a:rPr lang="en-GB" sz="4000" u="sng" dirty="0"/>
            </a:br>
            <a:br>
              <a:rPr lang="en-GB" sz="4000" u="sng" dirty="0"/>
            </a:br>
            <a:br>
              <a:rPr lang="en-GB" sz="4000" u="sng" dirty="0"/>
            </a:br>
            <a:br>
              <a:rPr lang="en-GB" sz="4000" u="sng" dirty="0"/>
            </a:br>
            <a:br>
              <a:rPr lang="en-GB" sz="4000" u="sng" dirty="0"/>
            </a:br>
            <a:br>
              <a:rPr lang="en-GB" sz="4000" u="sng" dirty="0"/>
            </a:br>
            <a:br>
              <a:rPr lang="en-GB" sz="4000" u="sng" dirty="0"/>
            </a:br>
            <a:r>
              <a:rPr lang="en-GB" sz="4000" u="sng" dirty="0"/>
              <a:t>Behaviour</a:t>
            </a:r>
            <a:br>
              <a:rPr lang="en-GB" sz="4000" u="sng" dirty="0"/>
            </a:br>
            <a:br>
              <a:rPr lang="en-GB" sz="4000" u="sng" dirty="0"/>
            </a:br>
            <a:r>
              <a:rPr lang="en-GB" sz="4000" dirty="0"/>
              <a:t>- Our behaviour has been judged outstanding</a:t>
            </a:r>
            <a:br>
              <a:rPr lang="en-GB" sz="4000" u="sng" dirty="0"/>
            </a:br>
            <a:r>
              <a:rPr lang="en-GB" sz="4000" dirty="0"/>
              <a:t>- Positive approach to behaviour</a:t>
            </a:r>
            <a:br>
              <a:rPr lang="en-GB" sz="4000" dirty="0"/>
            </a:br>
            <a:r>
              <a:rPr lang="en-GB" sz="4000" dirty="0"/>
              <a:t>- Consistency with a clear policy</a:t>
            </a:r>
            <a:br>
              <a:rPr lang="en-GB" sz="4000" dirty="0"/>
            </a:br>
            <a:r>
              <a:rPr lang="en-GB" sz="4000" dirty="0"/>
              <a:t>- Range of rewards and sanctions</a:t>
            </a:r>
            <a:br>
              <a:rPr lang="en-GB" sz="4000" dirty="0"/>
            </a:br>
            <a:r>
              <a:rPr lang="en-GB" sz="4000" dirty="0"/>
              <a:t>- Close relationships with parents</a:t>
            </a:r>
            <a:br>
              <a:rPr lang="en-GB" sz="4000" dirty="0"/>
            </a:br>
            <a:r>
              <a:rPr lang="en-GB" sz="4000" dirty="0"/>
              <a:t>- Whole school celebrations weekly</a:t>
            </a:r>
            <a:br>
              <a:rPr lang="en-GB" sz="4000" dirty="0"/>
            </a:br>
            <a:r>
              <a:rPr lang="en-GB" sz="4000" dirty="0"/>
              <a:t>- Calm and purposeful atmosphere in which all children can learn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10729">
            <a:off x="6675953" y="1613957"/>
            <a:ext cx="2530475" cy="2848107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Starting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Wednesday 2</a:t>
            </a:r>
            <a:r>
              <a:rPr lang="en-GB" baseline="30000" dirty="0"/>
              <a:t>nd</a:t>
            </a:r>
            <a:r>
              <a:rPr lang="en-GB" dirty="0"/>
              <a:t> September – home visit week </a:t>
            </a:r>
          </a:p>
          <a:p>
            <a:r>
              <a:rPr lang="en-GB" dirty="0"/>
              <a:t> Tuesday 8</a:t>
            </a:r>
            <a:r>
              <a:rPr lang="en-GB" baseline="30000" dirty="0"/>
              <a:t>th</a:t>
            </a:r>
            <a:r>
              <a:rPr lang="en-GB" dirty="0"/>
              <a:t> and Wednesday 9</a:t>
            </a:r>
            <a:r>
              <a:rPr lang="en-GB" baseline="30000" dirty="0"/>
              <a:t>th </a:t>
            </a:r>
            <a:r>
              <a:rPr lang="en-GB" dirty="0"/>
              <a:t>September– 9.00am until 11:30am-more opportunity for home visits during afternoons</a:t>
            </a:r>
          </a:p>
          <a:p>
            <a:r>
              <a:rPr lang="en-GB" dirty="0"/>
              <a:t>Thursday 10</a:t>
            </a:r>
            <a:r>
              <a:rPr lang="en-GB" baseline="30000" dirty="0"/>
              <a:t>th</a:t>
            </a:r>
            <a:r>
              <a:rPr lang="en-GB" dirty="0"/>
              <a:t> and Friday 11</a:t>
            </a:r>
            <a:r>
              <a:rPr lang="en-GB" baseline="30000" dirty="0"/>
              <a:t>th</a:t>
            </a:r>
            <a:r>
              <a:rPr lang="en-GB" dirty="0"/>
              <a:t> September-9.00am until 12.30-stay for lunch</a:t>
            </a:r>
          </a:p>
          <a:p>
            <a:r>
              <a:rPr lang="en-GB" dirty="0"/>
              <a:t>w/c 14</a:t>
            </a:r>
            <a:r>
              <a:rPr lang="en-GB" baseline="30000" dirty="0"/>
              <a:t>th</a:t>
            </a:r>
            <a:r>
              <a:rPr lang="en-GB" dirty="0"/>
              <a:t> September – All children full time</a:t>
            </a:r>
          </a:p>
        </p:txBody>
      </p:sp>
    </p:spTree>
    <p:extLst>
      <p:ext uri="{BB962C8B-B14F-4D97-AF65-F5344CB8AC3E}">
        <p14:creationId xmlns:p14="http://schemas.microsoft.com/office/powerpoint/2010/main" val="29295008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3" y="404813"/>
            <a:ext cx="7772400" cy="1584325"/>
          </a:xfrm>
        </p:spPr>
        <p:txBody>
          <a:bodyPr>
            <a:normAutofit fontScale="90000"/>
          </a:bodyPr>
          <a:lstStyle/>
          <a:p>
            <a:pPr algn="l"/>
            <a:br>
              <a:rPr lang="en-GB" sz="4000" u="sng" dirty="0"/>
            </a:br>
            <a:br>
              <a:rPr lang="en-GB" sz="4000" u="sng" dirty="0"/>
            </a:br>
            <a:br>
              <a:rPr lang="en-GB" sz="4000" u="sng" dirty="0"/>
            </a:br>
            <a:br>
              <a:rPr lang="en-GB" sz="4000" u="sng" dirty="0"/>
            </a:br>
            <a:br>
              <a:rPr lang="en-GB" sz="4000" u="sng" dirty="0"/>
            </a:br>
            <a:br>
              <a:rPr lang="en-GB" sz="4000" u="sng" dirty="0"/>
            </a:br>
            <a:br>
              <a:rPr lang="en-GB" sz="4000" u="sng" dirty="0"/>
            </a:br>
            <a:r>
              <a:rPr lang="en-GB" sz="4000" u="sng" dirty="0"/>
              <a:t>Preparing the Children for School</a:t>
            </a:r>
            <a:br>
              <a:rPr lang="en-GB" sz="4000" u="sng" dirty="0"/>
            </a:br>
            <a:br>
              <a:rPr lang="en-GB" sz="4000" u="sng" dirty="0"/>
            </a:br>
            <a:r>
              <a:rPr lang="en-GB" sz="4000" dirty="0"/>
              <a:t>- Induction meetings</a:t>
            </a:r>
            <a:br>
              <a:rPr lang="en-GB" sz="4000" dirty="0"/>
            </a:br>
            <a:r>
              <a:rPr lang="en-GB" sz="4000" dirty="0"/>
              <a:t>- Visits to school</a:t>
            </a:r>
            <a:br>
              <a:rPr lang="en-GB" sz="4000" dirty="0"/>
            </a:br>
            <a:r>
              <a:rPr lang="en-GB" sz="4000" dirty="0"/>
              <a:t>- Home visits</a:t>
            </a:r>
            <a:br>
              <a:rPr lang="en-GB" sz="4000" dirty="0"/>
            </a:br>
            <a:r>
              <a:rPr lang="en-GB" sz="4000" dirty="0"/>
              <a:t>- Contact Early Years providers</a:t>
            </a:r>
            <a:br>
              <a:rPr lang="en-GB" sz="4000" dirty="0"/>
            </a:br>
            <a:br>
              <a:rPr lang="en-GB" sz="4000" dirty="0"/>
            </a:br>
            <a:br>
              <a:rPr lang="en-GB" sz="4000" u="sng" dirty="0"/>
            </a:br>
            <a:br>
              <a:rPr lang="en-GB" sz="4000" u="sng" dirty="0"/>
            </a:br>
            <a:endParaRPr lang="en-GB" sz="4000" u="sng" dirty="0"/>
          </a:p>
        </p:txBody>
      </p:sp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3576">
            <a:off x="6905040" y="1062929"/>
            <a:ext cx="1264588" cy="23718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3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97"/>
          <a:stretch/>
        </p:blipFill>
        <p:spPr bwMode="auto">
          <a:xfrm rot="4789296">
            <a:off x="3003505" y="4753909"/>
            <a:ext cx="2271564" cy="14213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213" y="4123147"/>
            <a:ext cx="1798476" cy="25849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5405" y="4531614"/>
            <a:ext cx="2530059" cy="176799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Food and Drink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728" y="1417638"/>
            <a:ext cx="8229600" cy="4525963"/>
          </a:xfrm>
        </p:spPr>
        <p:txBody>
          <a:bodyPr/>
          <a:lstStyle/>
          <a:p>
            <a:r>
              <a:rPr lang="en-GB" sz="2800" dirty="0"/>
              <a:t>Milk is provided daily free of charge to all 4-year olds.</a:t>
            </a:r>
          </a:p>
          <a:p>
            <a:r>
              <a:rPr lang="en-GB" sz="2800" dirty="0"/>
              <a:t> There is at least one free healthy snack of fruit every day.</a:t>
            </a:r>
          </a:p>
          <a:p>
            <a:r>
              <a:rPr lang="en-GB" sz="2800" dirty="0"/>
              <a:t>Children will need a named water (not metal). bottle each day which contains fresh water</a:t>
            </a:r>
          </a:p>
          <a:p>
            <a:r>
              <a:rPr lang="en-GB" sz="2800" dirty="0"/>
              <a:t>A hot school lunch is provided free of charge each day through our provider Aspens.</a:t>
            </a:r>
          </a:p>
          <a:p>
            <a:r>
              <a:rPr lang="en-GB" sz="2800" dirty="0"/>
              <a:t>This needs to be selected before 8:00am each day, but can be ordered up to a month in advance.</a:t>
            </a:r>
          </a:p>
          <a:p>
            <a:r>
              <a:rPr lang="en-GB" sz="2800" dirty="0"/>
              <a:t>Special diet application deadline – 1</a:t>
            </a:r>
            <a:r>
              <a:rPr lang="en-GB" sz="2800" baseline="30000" dirty="0"/>
              <a:t>st</a:t>
            </a:r>
            <a:r>
              <a:rPr lang="en-GB" sz="2800" dirty="0"/>
              <a:t> July</a:t>
            </a:r>
          </a:p>
        </p:txBody>
      </p:sp>
    </p:spTree>
    <p:extLst>
      <p:ext uri="{BB962C8B-B14F-4D97-AF65-F5344CB8AC3E}">
        <p14:creationId xmlns:p14="http://schemas.microsoft.com/office/powerpoint/2010/main" val="15373430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 of Current Menu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A2E9FC-DB26-4111-9E6D-6888EFFCB9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618" y="1196752"/>
            <a:ext cx="7570764" cy="5500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0436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525963"/>
          </a:xfrm>
        </p:spPr>
        <p:txBody>
          <a:bodyPr/>
          <a:lstStyle/>
          <a:p>
            <a:r>
              <a:rPr lang="en-GB" dirty="0"/>
              <a:t>The school has a summer and a winter uniform, however we discourage Year R children from having button up shirts.</a:t>
            </a:r>
          </a:p>
          <a:p>
            <a:r>
              <a:rPr lang="en-GB" dirty="0"/>
              <a:t> The uniform list can be found on the school website.</a:t>
            </a:r>
          </a:p>
          <a:p>
            <a:r>
              <a:rPr lang="en-GB" dirty="0"/>
              <a:t>School uniform with a logo can be purchased from our online uniform provider – </a:t>
            </a:r>
            <a:r>
              <a:rPr lang="en-GB" dirty="0" err="1"/>
              <a:t>SchoolKit</a:t>
            </a:r>
            <a:r>
              <a:rPr lang="en-GB" dirty="0"/>
              <a:t> (see website).</a:t>
            </a:r>
          </a:p>
          <a:p>
            <a:r>
              <a:rPr lang="en-GB" dirty="0"/>
              <a:t>Other elements of uniform can be purchased from other providers (e.g. supermarkets).</a:t>
            </a:r>
          </a:p>
        </p:txBody>
      </p:sp>
    </p:spTree>
    <p:extLst>
      <p:ext uri="{BB962C8B-B14F-4D97-AF65-F5344CB8AC3E}">
        <p14:creationId xmlns:p14="http://schemas.microsoft.com/office/powerpoint/2010/main" val="20129247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Uniform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525963"/>
          </a:xfrm>
        </p:spPr>
        <p:txBody>
          <a:bodyPr/>
          <a:lstStyle/>
          <a:p>
            <a:r>
              <a:rPr lang="en-GB" u="sng" dirty="0"/>
              <a:t>Please ensure </a:t>
            </a:r>
            <a:r>
              <a:rPr lang="en-GB" b="1" u="sng" dirty="0"/>
              <a:t>all uniform </a:t>
            </a:r>
            <a:r>
              <a:rPr lang="en-GB" u="sng" dirty="0"/>
              <a:t>is named (including PE kit) </a:t>
            </a:r>
            <a:r>
              <a:rPr lang="en-GB" dirty="0"/>
              <a:t>– it will get lost otherwise.</a:t>
            </a:r>
          </a:p>
          <a:p>
            <a:r>
              <a:rPr lang="en-GB" dirty="0"/>
              <a:t>Writing names in pen is not a good way to name uniform in order to ensure it stays safe.</a:t>
            </a:r>
          </a:p>
          <a:p>
            <a:r>
              <a:rPr lang="en-GB" dirty="0"/>
              <a:t>Also name all other items brought to school such as hats and coats.</a:t>
            </a:r>
          </a:p>
          <a:p>
            <a:r>
              <a:rPr lang="en-GB" dirty="0"/>
              <a:t>Each child will need a school book bag. These can be ordered online.</a:t>
            </a:r>
          </a:p>
          <a:p>
            <a:r>
              <a:rPr lang="en-GB" dirty="0"/>
              <a:t>Children will not need to bring rucksacks to school.</a:t>
            </a:r>
          </a:p>
        </p:txBody>
      </p:sp>
    </p:spTree>
    <p:extLst>
      <p:ext uri="{BB962C8B-B14F-4D97-AF65-F5344CB8AC3E}">
        <p14:creationId xmlns:p14="http://schemas.microsoft.com/office/powerpoint/2010/main" val="9817512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9549" y="908720"/>
            <a:ext cx="8229600" cy="4525963"/>
          </a:xfrm>
        </p:spPr>
        <p:txBody>
          <a:bodyPr/>
          <a:lstStyle/>
          <a:p>
            <a:r>
              <a:rPr lang="en-GB" sz="2800" dirty="0"/>
              <a:t>Children need a PE kit that they bring in and keep in school (see uniform list).</a:t>
            </a:r>
          </a:p>
          <a:p>
            <a:r>
              <a:rPr lang="en-GB" sz="2800" dirty="0"/>
              <a:t>If it gets wet or needs washing in term time it will be sent home, otherwise it just gets washed during school holidays.</a:t>
            </a:r>
          </a:p>
          <a:p>
            <a:r>
              <a:rPr lang="en-GB" sz="2800" dirty="0"/>
              <a:t>Your child will need a PE t-shirt (available from </a:t>
            </a:r>
            <a:r>
              <a:rPr lang="en-GB" sz="2800" dirty="0" err="1"/>
              <a:t>SchoolKit</a:t>
            </a:r>
            <a:r>
              <a:rPr lang="en-GB" sz="2800" dirty="0"/>
              <a:t>) in their house colour. Houses will be shared at the next meeting.</a:t>
            </a:r>
          </a:p>
          <a:p>
            <a:r>
              <a:rPr lang="en-GB" sz="2800" dirty="0"/>
              <a:t>Children will not need trainers until after February half term.</a:t>
            </a:r>
          </a:p>
          <a:p>
            <a:r>
              <a:rPr lang="en-GB" sz="2800" dirty="0"/>
              <a:t>Earrings removed on PE day before the child comes to school that day.</a:t>
            </a:r>
          </a:p>
        </p:txBody>
      </p:sp>
    </p:spTree>
    <p:extLst>
      <p:ext uri="{BB962C8B-B14F-4D97-AF65-F5344CB8AC3E}">
        <p14:creationId xmlns:p14="http://schemas.microsoft.com/office/powerpoint/2010/main" val="1305952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Supporting Learning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95012"/>
            <a:ext cx="8229600" cy="4525963"/>
          </a:xfrm>
        </p:spPr>
        <p:txBody>
          <a:bodyPr/>
          <a:lstStyle/>
          <a:p>
            <a:r>
              <a:rPr lang="en-GB" sz="2400" dirty="0"/>
              <a:t>Your child will receive a reading record at the beginning of the year, this can be used to communicate with school and record reading experiences.</a:t>
            </a:r>
          </a:p>
          <a:p>
            <a:r>
              <a:rPr lang="en-GB" sz="2400" dirty="0"/>
              <a:t>Seesaw should be used to evidence children’s learning at home as well as us sharing the children’s learning with you.</a:t>
            </a:r>
          </a:p>
          <a:p>
            <a:r>
              <a:rPr lang="en-GB" sz="2400" dirty="0"/>
              <a:t>Home learning activities will be uploaded to </a:t>
            </a:r>
            <a:r>
              <a:rPr lang="en-GB" sz="2400" dirty="0" err="1"/>
              <a:t>SeeSaw</a:t>
            </a:r>
            <a:r>
              <a:rPr lang="en-GB" sz="2400" dirty="0"/>
              <a:t> each week.</a:t>
            </a:r>
          </a:p>
          <a:p>
            <a:r>
              <a:rPr lang="en-GB" sz="2400" dirty="0"/>
              <a:t>Reading will be undertaken using the Success for All scheme that the school uses.</a:t>
            </a:r>
          </a:p>
          <a:p>
            <a:r>
              <a:rPr lang="en-GB" sz="2400" dirty="0"/>
              <a:t>We encourage children to take part in home learning to support their learning at school.</a:t>
            </a:r>
          </a:p>
          <a:p>
            <a:r>
              <a:rPr lang="en-GB" sz="2400" dirty="0"/>
              <a:t>We will be running parental workshops in the first half term.</a:t>
            </a:r>
          </a:p>
        </p:txBody>
      </p:sp>
    </p:spTree>
    <p:extLst>
      <p:ext uri="{BB962C8B-B14F-4D97-AF65-F5344CB8AC3E}">
        <p14:creationId xmlns:p14="http://schemas.microsoft.com/office/powerpoint/2010/main" val="1343488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Parental Teacher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Please use email to communicate if you cannot in person.</a:t>
            </a:r>
          </a:p>
          <a:p>
            <a:r>
              <a:rPr lang="en-GB" dirty="0"/>
              <a:t>Open door policy but difficult to talk at length at pick up time. </a:t>
            </a:r>
          </a:p>
          <a:p>
            <a:r>
              <a:rPr lang="en-GB" dirty="0"/>
              <a:t>If you would like to volunteer at any point please contact the office as we will need to undertake a DBS check.</a:t>
            </a:r>
          </a:p>
          <a:p>
            <a:r>
              <a:rPr lang="en-GB" dirty="0"/>
              <a:t>Please ask us if you have any queries at any point.</a:t>
            </a:r>
          </a:p>
        </p:txBody>
      </p:sp>
    </p:spTree>
    <p:extLst>
      <p:ext uri="{BB962C8B-B14F-4D97-AF65-F5344CB8AC3E}">
        <p14:creationId xmlns:p14="http://schemas.microsoft.com/office/powerpoint/2010/main" val="87196506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School Visits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541" y="112474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/>
              <a:t>We will provide a number of opportunities for your children to visit the school before they start. It would be great if your children could come along.  Please note these sessions are children only.</a:t>
            </a:r>
          </a:p>
          <a:p>
            <a:pPr marL="0" indent="0">
              <a:buNone/>
            </a:pPr>
            <a:r>
              <a:rPr lang="en-GB" sz="2800" b="1" dirty="0"/>
              <a:t>Session 1a: </a:t>
            </a:r>
            <a:r>
              <a:rPr lang="en-GB" sz="2800" dirty="0"/>
              <a:t>Tuesday 9th June (9.30 – 11.00am) - first half of cohort, surnames A – L</a:t>
            </a:r>
          </a:p>
          <a:p>
            <a:pPr marL="0" indent="0">
              <a:buNone/>
            </a:pPr>
            <a:r>
              <a:rPr lang="en-GB" sz="2800" b="1" dirty="0"/>
              <a:t>Session 1b: </a:t>
            </a:r>
            <a:r>
              <a:rPr lang="en-GB" sz="2800" dirty="0"/>
              <a:t>Wednesday 10th June (9.30 – 11.00am) - second half of cohort, surnames M - Z</a:t>
            </a:r>
          </a:p>
          <a:p>
            <a:pPr marL="0" indent="0">
              <a:buNone/>
            </a:pPr>
            <a:r>
              <a:rPr lang="en-GB" sz="2800" b="1" dirty="0"/>
              <a:t>Session 2: </a:t>
            </a:r>
            <a:r>
              <a:rPr lang="en-GB" sz="2800" dirty="0"/>
              <a:t>Thursday 25th June (9.30 – 11.00am) All children.</a:t>
            </a:r>
          </a:p>
          <a:p>
            <a:pPr marL="0" indent="0">
              <a:buNone/>
            </a:pPr>
            <a:r>
              <a:rPr lang="en-GB" sz="2800" b="1" dirty="0"/>
              <a:t>Session 3: </a:t>
            </a:r>
            <a:r>
              <a:rPr lang="en-GB" sz="2800" dirty="0"/>
              <a:t>Wednesday</a:t>
            </a:r>
            <a:r>
              <a:rPr lang="en-GB" sz="2800" b="1" dirty="0"/>
              <a:t> </a:t>
            </a:r>
            <a:r>
              <a:rPr lang="en-GB" sz="2800" dirty="0"/>
              <a:t>8th July (9.30 – 11.00am) – All children in.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3657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Readiness for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3754760" cy="4525963"/>
          </a:xfrm>
        </p:spPr>
        <p:txBody>
          <a:bodyPr/>
          <a:lstStyle/>
          <a:p>
            <a:r>
              <a:rPr lang="en-GB" sz="2000" dirty="0"/>
              <a:t>On Wednesday 8th July whilst the children are at the Stay and Play (9.30-11am)</a:t>
            </a:r>
          </a:p>
          <a:p>
            <a:r>
              <a:rPr lang="en-GB" sz="2000" dirty="0"/>
              <a:t>Held at the Church (across the road from school)</a:t>
            </a:r>
          </a:p>
          <a:p>
            <a:r>
              <a:rPr lang="en-GB" sz="2000" dirty="0"/>
              <a:t>Will give support and advice on how to ensure your children are ready to begin school in September</a:t>
            </a:r>
          </a:p>
          <a:p>
            <a:r>
              <a:rPr lang="en-GB" sz="2000" dirty="0"/>
              <a:t>Run by Hampshire Healthy Families along with our Family Support Worker, Mrs Thomson</a:t>
            </a:r>
          </a:p>
          <a:p>
            <a:endParaRPr lang="en-GB" sz="2000" dirty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7984" y="1268760"/>
            <a:ext cx="4381513" cy="4665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5882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DC78CA-B61E-45CC-A189-A52BF0CED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Medical Needs and First Aiders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3575E7-83AE-45C4-B015-2021DAB341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000" dirty="0"/>
              <a:t>If your child has any specific medical needs or any allergies, please let the school know as soon as possible.</a:t>
            </a:r>
          </a:p>
          <a:p>
            <a:r>
              <a:rPr lang="en-GB" sz="3000" dirty="0"/>
              <a:t>Medication can be administered onsite if this is required to support your child’s health.</a:t>
            </a:r>
          </a:p>
          <a:p>
            <a:r>
              <a:rPr lang="en-GB" sz="3000" dirty="0"/>
              <a:t>Extensive paperwork to be completed!</a:t>
            </a:r>
          </a:p>
          <a:p>
            <a:r>
              <a:rPr lang="en-GB" sz="3000" dirty="0"/>
              <a:t>A high number of trained first aiders on site.</a:t>
            </a:r>
          </a:p>
          <a:p>
            <a:r>
              <a:rPr lang="en-GB" sz="3000" dirty="0"/>
              <a:t>First aids reported back via Arbor to parents and bumped head bands given.</a:t>
            </a:r>
          </a:p>
          <a:p>
            <a:r>
              <a:rPr lang="en-GB" sz="3000" dirty="0"/>
              <a:t>Parents contacted as required.</a:t>
            </a:r>
          </a:p>
        </p:txBody>
      </p:sp>
    </p:spTree>
    <p:extLst>
      <p:ext uri="{BB962C8B-B14F-4D97-AF65-F5344CB8AC3E}">
        <p14:creationId xmlns:p14="http://schemas.microsoft.com/office/powerpoint/2010/main" val="14924587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03431-BD91-4754-BF69-56D97A6244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can I best support my child?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536DBE-2868-423E-A8F7-4E88647756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Read, read, read, read!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High levels of attendance.</a:t>
            </a:r>
          </a:p>
          <a:p>
            <a:endParaRPr lang="en-GB" dirty="0"/>
          </a:p>
          <a:p>
            <a:r>
              <a:rPr lang="en-GB" dirty="0"/>
              <a:t>Talk and engage.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Positivity about learning and school.</a:t>
            </a:r>
          </a:p>
          <a:p>
            <a:endParaRPr lang="en-GB" dirty="0"/>
          </a:p>
          <a:p>
            <a:r>
              <a:rPr lang="en-GB" dirty="0"/>
              <a:t>Physical activity.</a:t>
            </a:r>
          </a:p>
        </p:txBody>
      </p:sp>
    </p:spTree>
    <p:extLst>
      <p:ext uri="{BB962C8B-B14F-4D97-AF65-F5344CB8AC3E}">
        <p14:creationId xmlns:p14="http://schemas.microsoft.com/office/powerpoint/2010/main" val="5765662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Induction Meeting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83022"/>
            <a:ext cx="8229600" cy="4525963"/>
          </a:xfrm>
        </p:spPr>
        <p:txBody>
          <a:bodyPr/>
          <a:lstStyle/>
          <a:p>
            <a:r>
              <a:rPr lang="en-GB" sz="2600" dirty="0"/>
              <a:t>In person at the school on Tuesday 30</a:t>
            </a:r>
            <a:r>
              <a:rPr lang="en-GB" sz="2600" baseline="30000" dirty="0"/>
              <a:t>th</a:t>
            </a:r>
            <a:r>
              <a:rPr lang="en-GB" sz="2600" dirty="0"/>
              <a:t> June at 6:30pm – parents only</a:t>
            </a:r>
          </a:p>
          <a:p>
            <a:r>
              <a:rPr lang="en-GB" sz="2600" dirty="0"/>
              <a:t>What the children will be learning.</a:t>
            </a:r>
          </a:p>
          <a:p>
            <a:r>
              <a:rPr lang="en-GB" sz="2600" dirty="0"/>
              <a:t>Preparing to start school.</a:t>
            </a:r>
          </a:p>
          <a:p>
            <a:r>
              <a:rPr lang="en-GB" sz="2600" dirty="0"/>
              <a:t>Classes.</a:t>
            </a:r>
          </a:p>
          <a:p>
            <a:r>
              <a:rPr lang="en-GB" sz="2600" dirty="0"/>
              <a:t>Houses.</a:t>
            </a:r>
          </a:p>
          <a:p>
            <a:r>
              <a:rPr lang="en-GB" sz="2600" dirty="0"/>
              <a:t>Home Visits.</a:t>
            </a:r>
          </a:p>
          <a:p>
            <a:r>
              <a:rPr lang="en-GB" sz="2600" dirty="0"/>
              <a:t>Other people within our school community.</a:t>
            </a:r>
          </a:p>
          <a:p>
            <a:r>
              <a:rPr lang="en-GB" sz="2600" dirty="0"/>
              <a:t>Walk the school (swimming pool, classrooms, gardens etc.)</a:t>
            </a:r>
          </a:p>
          <a:p>
            <a:r>
              <a:rPr lang="en-GB" sz="2600" dirty="0"/>
              <a:t>Paper work to be taken away and returned to school ASAP.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35359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2564904"/>
            <a:ext cx="8229600" cy="1143000"/>
          </a:xfrm>
        </p:spPr>
        <p:txBody>
          <a:bodyPr/>
          <a:lstStyle/>
          <a:p>
            <a:r>
              <a:rPr lang="en-GB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893414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1750</TotalTime>
  <Words>1217</Words>
  <Application>Microsoft Office PowerPoint</Application>
  <PresentationFormat>On-screen Show (4:3)</PresentationFormat>
  <Paragraphs>152</Paragraphs>
  <Slides>22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Arial</vt:lpstr>
      <vt:lpstr>Calibri</vt:lpstr>
      <vt:lpstr>Office Theme</vt:lpstr>
      <vt:lpstr>Year R September 2026 Induction Meeting 1</vt:lpstr>
      <vt:lpstr>Welcome!</vt:lpstr>
      <vt:lpstr>Senior Leadership Team</vt:lpstr>
      <vt:lpstr>Adults</vt:lpstr>
      <vt:lpstr>Key Information</vt:lpstr>
      <vt:lpstr>       A Christian School  - A Church of England school - Links with the Diocese - Strong links with All Saints Church, - Rector visits - Church visits - Whole School Celebrations - Our Botley Heart Values of  courage , respect and stewardship.  </vt:lpstr>
      <vt:lpstr>       Behaviour  - Our behaviour has been judged outstanding - Positive approach to behaviour - Consistency with a clear policy - Range of rewards and sanctions - Close relationships with parents - Whole school celebrations weekly - Calm and purposeful atmosphere in which all children can learn</vt:lpstr>
      <vt:lpstr>Starting School</vt:lpstr>
      <vt:lpstr>       Preparing the Children for School  - Induction meetings - Visits to school - Home visits - Contact Early Years providers    </vt:lpstr>
      <vt:lpstr>Food and Drink</vt:lpstr>
      <vt:lpstr>Example of Current Menu</vt:lpstr>
      <vt:lpstr>School Uniform</vt:lpstr>
      <vt:lpstr>School Uniform</vt:lpstr>
      <vt:lpstr>PE</vt:lpstr>
      <vt:lpstr>Supporting Learning at Home</vt:lpstr>
      <vt:lpstr>Parental Teacher Communication</vt:lpstr>
      <vt:lpstr>School Visits</vt:lpstr>
      <vt:lpstr>Readiness for School</vt:lpstr>
      <vt:lpstr>Medical Needs and First Aiders</vt:lpstr>
      <vt:lpstr>How can I best support my child?</vt:lpstr>
      <vt:lpstr>Induction Meeting 2</vt:lpstr>
      <vt:lpstr>Any Questions?</vt:lpstr>
    </vt:vector>
  </TitlesOfParts>
  <Company>Botley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our open morning for prospective Reception Unit children for September 2014</dc:title>
  <dc:creator>Karli Cooil</dc:creator>
  <cp:lastModifiedBy>R Shuttle</cp:lastModifiedBy>
  <cp:revision>95</cp:revision>
  <cp:lastPrinted>2018-11-12T07:36:20Z</cp:lastPrinted>
  <dcterms:created xsi:type="dcterms:W3CDTF">2013-11-12T13:33:05Z</dcterms:created>
  <dcterms:modified xsi:type="dcterms:W3CDTF">2026-06-03T08:20:30Z</dcterms:modified>
</cp:coreProperties>
</file>