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6" r:id="rId20"/>
    <p:sldId id="274" r:id="rId21"/>
    <p:sldId id="275" r:id="rId22"/>
    <p:sldId id="277" r:id="rId23"/>
    <p:sldId id="278" r:id="rId24"/>
    <p:sldId id="280" r:id="rId25"/>
    <p:sldId id="282" r:id="rId26"/>
    <p:sldId id="283"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5" d="100"/>
          <a:sy n="85" d="100"/>
        </p:scale>
        <p:origin x="18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F1661-93A7-426E-9CDE-863F6383039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AFE6E7C-4AF5-4205-8145-41166C3E83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CF0F462-E2D5-4664-B551-79889C2B4861}"/>
              </a:ext>
            </a:extLst>
          </p:cNvPr>
          <p:cNvSpPr>
            <a:spLocks noGrp="1"/>
          </p:cNvSpPr>
          <p:nvPr>
            <p:ph type="dt" sz="half" idx="10"/>
          </p:nvPr>
        </p:nvSpPr>
        <p:spPr/>
        <p:txBody>
          <a:bodyPr/>
          <a:lstStyle/>
          <a:p>
            <a:fld id="{84A1F7D2-14A8-4123-9684-5B5CD99292F5}" type="datetimeFigureOut">
              <a:rPr lang="en-GB" smtClean="0"/>
              <a:t>27/05/2021</a:t>
            </a:fld>
            <a:endParaRPr lang="en-GB"/>
          </a:p>
        </p:txBody>
      </p:sp>
      <p:sp>
        <p:nvSpPr>
          <p:cNvPr id="5" name="Footer Placeholder 4">
            <a:extLst>
              <a:ext uri="{FF2B5EF4-FFF2-40B4-BE49-F238E27FC236}">
                <a16:creationId xmlns:a16="http://schemas.microsoft.com/office/drawing/2014/main" id="{E08DA830-A8C8-43BF-BC48-43FF23433A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F8D9E6-0EF9-49ED-B613-C58006C0B9D8}"/>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2100911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5466A-9CEA-4409-A396-ADF4A0BEEA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B88382A-8D80-48CD-8A5F-21E37D752AD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9D7D84-B5BF-4165-8839-A32DAA515329}"/>
              </a:ext>
            </a:extLst>
          </p:cNvPr>
          <p:cNvSpPr>
            <a:spLocks noGrp="1"/>
          </p:cNvSpPr>
          <p:nvPr>
            <p:ph type="dt" sz="half" idx="10"/>
          </p:nvPr>
        </p:nvSpPr>
        <p:spPr/>
        <p:txBody>
          <a:bodyPr/>
          <a:lstStyle/>
          <a:p>
            <a:fld id="{84A1F7D2-14A8-4123-9684-5B5CD99292F5}" type="datetimeFigureOut">
              <a:rPr lang="en-GB" smtClean="0"/>
              <a:t>27/05/2021</a:t>
            </a:fld>
            <a:endParaRPr lang="en-GB"/>
          </a:p>
        </p:txBody>
      </p:sp>
      <p:sp>
        <p:nvSpPr>
          <p:cNvPr id="5" name="Footer Placeholder 4">
            <a:extLst>
              <a:ext uri="{FF2B5EF4-FFF2-40B4-BE49-F238E27FC236}">
                <a16:creationId xmlns:a16="http://schemas.microsoft.com/office/drawing/2014/main" id="{BAEE8A72-011F-4957-A974-013CC693DA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10FCD1-D464-4040-BFBF-2E95AAFE7F46}"/>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2967749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E9ACA-6DEB-41BC-A603-439AF737CE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BF32C60-201F-4757-97D9-674E2F075B4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954365B-480A-4A00-8EFA-207DFFA843C9}"/>
              </a:ext>
            </a:extLst>
          </p:cNvPr>
          <p:cNvSpPr>
            <a:spLocks noGrp="1"/>
          </p:cNvSpPr>
          <p:nvPr>
            <p:ph type="dt" sz="half" idx="10"/>
          </p:nvPr>
        </p:nvSpPr>
        <p:spPr/>
        <p:txBody>
          <a:bodyPr/>
          <a:lstStyle/>
          <a:p>
            <a:fld id="{84A1F7D2-14A8-4123-9684-5B5CD99292F5}" type="datetimeFigureOut">
              <a:rPr lang="en-GB" smtClean="0"/>
              <a:t>27/05/2021</a:t>
            </a:fld>
            <a:endParaRPr lang="en-GB"/>
          </a:p>
        </p:txBody>
      </p:sp>
      <p:sp>
        <p:nvSpPr>
          <p:cNvPr id="5" name="Footer Placeholder 4">
            <a:extLst>
              <a:ext uri="{FF2B5EF4-FFF2-40B4-BE49-F238E27FC236}">
                <a16:creationId xmlns:a16="http://schemas.microsoft.com/office/drawing/2014/main" id="{C9F58826-5DFA-44DB-A60F-6A4A290139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6CA4B2-9B1B-4227-B0AF-F6C0989F8EED}"/>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3433011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DF2E4-AFC8-4E2D-89CA-4F7E5E9CF2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2FFEC4A-B82B-4675-A791-617B918BF02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7B0AFAE-0689-46A6-AF6B-C70AC2C9C19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30D7379-FE53-4BD1-A0AA-E9216AA65E9E}"/>
              </a:ext>
            </a:extLst>
          </p:cNvPr>
          <p:cNvSpPr>
            <a:spLocks noGrp="1"/>
          </p:cNvSpPr>
          <p:nvPr>
            <p:ph type="dt" sz="half" idx="10"/>
          </p:nvPr>
        </p:nvSpPr>
        <p:spPr/>
        <p:txBody>
          <a:bodyPr/>
          <a:lstStyle/>
          <a:p>
            <a:fld id="{84A1F7D2-14A8-4123-9684-5B5CD99292F5}" type="datetimeFigureOut">
              <a:rPr lang="en-GB" smtClean="0"/>
              <a:t>27/05/2021</a:t>
            </a:fld>
            <a:endParaRPr lang="en-GB"/>
          </a:p>
        </p:txBody>
      </p:sp>
      <p:sp>
        <p:nvSpPr>
          <p:cNvPr id="6" name="Footer Placeholder 5">
            <a:extLst>
              <a:ext uri="{FF2B5EF4-FFF2-40B4-BE49-F238E27FC236}">
                <a16:creationId xmlns:a16="http://schemas.microsoft.com/office/drawing/2014/main" id="{B4D5E4A8-91F3-4E5E-9BC7-76B0B48B62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12B3886-AA2F-4832-811A-73FABA82A911}"/>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29217056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F93F7-2421-47AE-88DA-873E8AE2A19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6206662-3E49-4F09-A277-888CCE9F43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367F7A7-E705-4293-AD24-5BF663D240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E605FEC-F82B-4850-AFD1-ACC2044432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662BE25-33BB-41DC-A274-0A51D4F9FFD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F68DF78-1191-46C8-AFFF-124A6E3C595A}"/>
              </a:ext>
            </a:extLst>
          </p:cNvPr>
          <p:cNvSpPr>
            <a:spLocks noGrp="1"/>
          </p:cNvSpPr>
          <p:nvPr>
            <p:ph type="dt" sz="half" idx="10"/>
          </p:nvPr>
        </p:nvSpPr>
        <p:spPr/>
        <p:txBody>
          <a:bodyPr/>
          <a:lstStyle/>
          <a:p>
            <a:fld id="{84A1F7D2-14A8-4123-9684-5B5CD99292F5}" type="datetimeFigureOut">
              <a:rPr lang="en-GB" smtClean="0"/>
              <a:t>27/05/2021</a:t>
            </a:fld>
            <a:endParaRPr lang="en-GB"/>
          </a:p>
        </p:txBody>
      </p:sp>
      <p:sp>
        <p:nvSpPr>
          <p:cNvPr id="8" name="Footer Placeholder 7">
            <a:extLst>
              <a:ext uri="{FF2B5EF4-FFF2-40B4-BE49-F238E27FC236}">
                <a16:creationId xmlns:a16="http://schemas.microsoft.com/office/drawing/2014/main" id="{1F1AAD8B-67A5-4AA9-B1E9-F5796BE5F8A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A381053-1DEB-44E2-B86D-BEDDBDAD9C51}"/>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895053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0D2B9-1C42-46BB-BAFB-8FAC98D34D4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4E79F1C-82AA-4130-99C4-CDF9FE9476C9}"/>
              </a:ext>
            </a:extLst>
          </p:cNvPr>
          <p:cNvSpPr>
            <a:spLocks noGrp="1"/>
          </p:cNvSpPr>
          <p:nvPr>
            <p:ph type="dt" sz="half" idx="10"/>
          </p:nvPr>
        </p:nvSpPr>
        <p:spPr/>
        <p:txBody>
          <a:bodyPr/>
          <a:lstStyle/>
          <a:p>
            <a:fld id="{84A1F7D2-14A8-4123-9684-5B5CD99292F5}" type="datetimeFigureOut">
              <a:rPr lang="en-GB" smtClean="0"/>
              <a:t>27/05/2021</a:t>
            </a:fld>
            <a:endParaRPr lang="en-GB"/>
          </a:p>
        </p:txBody>
      </p:sp>
      <p:sp>
        <p:nvSpPr>
          <p:cNvPr id="4" name="Footer Placeholder 3">
            <a:extLst>
              <a:ext uri="{FF2B5EF4-FFF2-40B4-BE49-F238E27FC236}">
                <a16:creationId xmlns:a16="http://schemas.microsoft.com/office/drawing/2014/main" id="{5754D080-4DE9-420A-A301-5653898A09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E1B7D56-AC51-4159-9725-934F4F74E9A2}"/>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1647370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A8330D3-20A5-4E83-9F9E-DC28F0BC10A3}"/>
              </a:ext>
            </a:extLst>
          </p:cNvPr>
          <p:cNvSpPr>
            <a:spLocks noGrp="1"/>
          </p:cNvSpPr>
          <p:nvPr>
            <p:ph type="dt" sz="half" idx="10"/>
          </p:nvPr>
        </p:nvSpPr>
        <p:spPr/>
        <p:txBody>
          <a:bodyPr/>
          <a:lstStyle/>
          <a:p>
            <a:fld id="{84A1F7D2-14A8-4123-9684-5B5CD99292F5}" type="datetimeFigureOut">
              <a:rPr lang="en-GB" smtClean="0"/>
              <a:t>27/05/2021</a:t>
            </a:fld>
            <a:endParaRPr lang="en-GB"/>
          </a:p>
        </p:txBody>
      </p:sp>
      <p:sp>
        <p:nvSpPr>
          <p:cNvPr id="3" name="Footer Placeholder 2">
            <a:extLst>
              <a:ext uri="{FF2B5EF4-FFF2-40B4-BE49-F238E27FC236}">
                <a16:creationId xmlns:a16="http://schemas.microsoft.com/office/drawing/2014/main" id="{DFC5297E-3F5A-4DC7-BBBC-322167A3573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97EED58-D7EB-42C8-9754-85779D498AE6}"/>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4013359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9764E-4A36-4CF6-A9EF-710E9434CA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36B745B-F861-4AC0-B05A-B30B1191B1D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2D667C-A662-41E3-BC1A-F2EC3C2C9B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3A1EF3-526F-477B-84FF-779EE8CA1055}"/>
              </a:ext>
            </a:extLst>
          </p:cNvPr>
          <p:cNvSpPr>
            <a:spLocks noGrp="1"/>
          </p:cNvSpPr>
          <p:nvPr>
            <p:ph type="dt" sz="half" idx="10"/>
          </p:nvPr>
        </p:nvSpPr>
        <p:spPr/>
        <p:txBody>
          <a:bodyPr/>
          <a:lstStyle/>
          <a:p>
            <a:fld id="{84A1F7D2-14A8-4123-9684-5B5CD99292F5}" type="datetimeFigureOut">
              <a:rPr lang="en-GB" smtClean="0"/>
              <a:t>27/05/2021</a:t>
            </a:fld>
            <a:endParaRPr lang="en-GB"/>
          </a:p>
        </p:txBody>
      </p:sp>
      <p:sp>
        <p:nvSpPr>
          <p:cNvPr id="6" name="Footer Placeholder 5">
            <a:extLst>
              <a:ext uri="{FF2B5EF4-FFF2-40B4-BE49-F238E27FC236}">
                <a16:creationId xmlns:a16="http://schemas.microsoft.com/office/drawing/2014/main" id="{2DA32C2E-79A6-4428-B1A9-F2068D9FC3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5C1704-51ED-424C-BD29-D2924BCF32B4}"/>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3566371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606F5-F1ED-41AA-834A-DB859A13B6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86D4378-B543-411C-985B-C5304A9327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CED0FF2-5863-4C40-9292-C9146074BE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E22BB0-F5F9-420D-9C8A-848538D10043}"/>
              </a:ext>
            </a:extLst>
          </p:cNvPr>
          <p:cNvSpPr>
            <a:spLocks noGrp="1"/>
          </p:cNvSpPr>
          <p:nvPr>
            <p:ph type="dt" sz="half" idx="10"/>
          </p:nvPr>
        </p:nvSpPr>
        <p:spPr/>
        <p:txBody>
          <a:bodyPr/>
          <a:lstStyle/>
          <a:p>
            <a:fld id="{84A1F7D2-14A8-4123-9684-5B5CD99292F5}" type="datetimeFigureOut">
              <a:rPr lang="en-GB" smtClean="0"/>
              <a:t>27/05/2021</a:t>
            </a:fld>
            <a:endParaRPr lang="en-GB"/>
          </a:p>
        </p:txBody>
      </p:sp>
      <p:sp>
        <p:nvSpPr>
          <p:cNvPr id="6" name="Footer Placeholder 5">
            <a:extLst>
              <a:ext uri="{FF2B5EF4-FFF2-40B4-BE49-F238E27FC236}">
                <a16:creationId xmlns:a16="http://schemas.microsoft.com/office/drawing/2014/main" id="{8E403DDF-C899-44F8-AB06-DADCC7E071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7CBD4C-E4CB-48C2-88D3-D9D6A61587DE}"/>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2234219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174AB-5B0D-406A-8720-EFFC14A1F6D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B197E7A-8F3F-4ECB-BF18-5A5EE9C6F18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56B015-E1C2-4071-AF6B-349D49F6ED78}"/>
              </a:ext>
            </a:extLst>
          </p:cNvPr>
          <p:cNvSpPr>
            <a:spLocks noGrp="1"/>
          </p:cNvSpPr>
          <p:nvPr>
            <p:ph type="dt" sz="half" idx="10"/>
          </p:nvPr>
        </p:nvSpPr>
        <p:spPr/>
        <p:txBody>
          <a:bodyPr/>
          <a:lstStyle/>
          <a:p>
            <a:fld id="{84A1F7D2-14A8-4123-9684-5B5CD99292F5}" type="datetimeFigureOut">
              <a:rPr lang="en-GB" smtClean="0"/>
              <a:t>27/05/2021</a:t>
            </a:fld>
            <a:endParaRPr lang="en-GB"/>
          </a:p>
        </p:txBody>
      </p:sp>
      <p:sp>
        <p:nvSpPr>
          <p:cNvPr id="5" name="Footer Placeholder 4">
            <a:extLst>
              <a:ext uri="{FF2B5EF4-FFF2-40B4-BE49-F238E27FC236}">
                <a16:creationId xmlns:a16="http://schemas.microsoft.com/office/drawing/2014/main" id="{667E4311-0BB9-4A96-B336-43E76EA03B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AFD8D7-43A5-4166-9701-F62D1CBFA53C}"/>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2231883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3549A8-F491-4246-AA1B-333DC77955D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95EF665-B843-45D2-AD8D-676FB286786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CB12D7-6588-444F-B533-0009D775E880}"/>
              </a:ext>
            </a:extLst>
          </p:cNvPr>
          <p:cNvSpPr>
            <a:spLocks noGrp="1"/>
          </p:cNvSpPr>
          <p:nvPr>
            <p:ph type="dt" sz="half" idx="10"/>
          </p:nvPr>
        </p:nvSpPr>
        <p:spPr/>
        <p:txBody>
          <a:bodyPr/>
          <a:lstStyle/>
          <a:p>
            <a:fld id="{84A1F7D2-14A8-4123-9684-5B5CD99292F5}" type="datetimeFigureOut">
              <a:rPr lang="en-GB" smtClean="0"/>
              <a:t>27/05/2021</a:t>
            </a:fld>
            <a:endParaRPr lang="en-GB"/>
          </a:p>
        </p:txBody>
      </p:sp>
      <p:sp>
        <p:nvSpPr>
          <p:cNvPr id="5" name="Footer Placeholder 4">
            <a:extLst>
              <a:ext uri="{FF2B5EF4-FFF2-40B4-BE49-F238E27FC236}">
                <a16:creationId xmlns:a16="http://schemas.microsoft.com/office/drawing/2014/main" id="{2F601262-27D5-45BF-8698-DDD38DB23E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E381C7-C7E0-4196-A509-5D787EFC8D8E}"/>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88766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4561A2B-9B22-4185-A07F-2DC58D85E0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DEB7D25-202D-4EAA-89CB-8BCB2B5D59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18F213-1D87-42B9-9EA8-39F4DD5E7B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1F7D2-14A8-4123-9684-5B5CD99292F5}" type="datetimeFigureOut">
              <a:rPr lang="en-GB" smtClean="0"/>
              <a:t>27/05/2021</a:t>
            </a:fld>
            <a:endParaRPr lang="en-GB"/>
          </a:p>
        </p:txBody>
      </p:sp>
      <p:sp>
        <p:nvSpPr>
          <p:cNvPr id="5" name="Footer Placeholder 4">
            <a:extLst>
              <a:ext uri="{FF2B5EF4-FFF2-40B4-BE49-F238E27FC236}">
                <a16:creationId xmlns:a16="http://schemas.microsoft.com/office/drawing/2014/main" id="{3EBDDB69-5FB1-4AE2-BA46-77580A6A9A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6276640-2077-4AF8-B4D9-6F459C812A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24759A-0322-4307-935C-1259364128F8}" type="slidenum">
              <a:rPr lang="en-GB" smtClean="0"/>
              <a:t>‹#›</a:t>
            </a:fld>
            <a:endParaRPr lang="en-GB"/>
          </a:p>
        </p:txBody>
      </p:sp>
    </p:spTree>
    <p:extLst>
      <p:ext uri="{BB962C8B-B14F-4D97-AF65-F5344CB8AC3E}">
        <p14:creationId xmlns:p14="http://schemas.microsoft.com/office/powerpoint/2010/main" val="3733714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707FC24-6981-43D9-B525-C7832BA2246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15D75-0E2F-4BD4-98B3-D47E468558F1}"/>
              </a:ext>
            </a:extLst>
          </p:cNvPr>
          <p:cNvSpPr>
            <a:spLocks noGrp="1"/>
          </p:cNvSpPr>
          <p:nvPr>
            <p:ph type="ctrTitle"/>
          </p:nvPr>
        </p:nvSpPr>
        <p:spPr>
          <a:xfrm>
            <a:off x="742950" y="742951"/>
            <a:ext cx="3476625" cy="4962524"/>
          </a:xfrm>
        </p:spPr>
        <p:txBody>
          <a:bodyPr vert="horz" lIns="91440" tIns="45720" rIns="91440" bIns="45720" rtlCol="0" anchor="ctr">
            <a:normAutofit/>
          </a:bodyPr>
          <a:lstStyle/>
          <a:p>
            <a:r>
              <a:rPr lang="en-US" sz="4800" kern="1200">
                <a:solidFill>
                  <a:srgbClr val="FFFFFF"/>
                </a:solidFill>
                <a:latin typeface="+mj-lt"/>
                <a:ea typeface="+mj-ea"/>
                <a:cs typeface="+mj-cs"/>
              </a:rPr>
              <a:t>Teaching the Equality Act at Botley Primary School</a:t>
            </a:r>
          </a:p>
        </p:txBody>
      </p:sp>
      <p:pic>
        <p:nvPicPr>
          <p:cNvPr id="5" name="Picture 4" descr="A picture containing text&#10;&#10;Description automatically generated">
            <a:extLst>
              <a:ext uri="{FF2B5EF4-FFF2-40B4-BE49-F238E27FC236}">
                <a16:creationId xmlns:a16="http://schemas.microsoft.com/office/drawing/2014/main" id="{7FDA8773-A53E-45C9-855D-FDA1D26123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91455" y="492573"/>
            <a:ext cx="4278279" cy="5880796"/>
          </a:xfrm>
          <a:prstGeom prst="rect">
            <a:avLst/>
          </a:prstGeom>
        </p:spPr>
      </p:pic>
    </p:spTree>
    <p:extLst>
      <p:ext uri="{BB962C8B-B14F-4D97-AF65-F5344CB8AC3E}">
        <p14:creationId xmlns:p14="http://schemas.microsoft.com/office/powerpoint/2010/main" val="14928222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2DC885-C5F0-4AB2-828B-5C7287C5D3A4}"/>
              </a:ext>
            </a:extLst>
          </p:cNvPr>
          <p:cNvSpPr>
            <a:spLocks noGrp="1"/>
          </p:cNvSpPr>
          <p:nvPr>
            <p:ph type="title"/>
          </p:nvPr>
        </p:nvSpPr>
        <p:spPr>
          <a:xfrm>
            <a:off x="686834" y="1153572"/>
            <a:ext cx="3200400" cy="4461163"/>
          </a:xfrm>
        </p:spPr>
        <p:txBody>
          <a:bodyPr>
            <a:normAutofit/>
          </a:bodyPr>
          <a:lstStyle/>
          <a:p>
            <a:r>
              <a:rPr lang="en-GB">
                <a:solidFill>
                  <a:srgbClr val="FFFFFF"/>
                </a:solidFill>
              </a:rPr>
              <a:t>What is the Equality Act?</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5F3AA80-8391-43D0-90D4-3E7BE16ACC01}"/>
              </a:ext>
            </a:extLst>
          </p:cNvPr>
          <p:cNvSpPr>
            <a:spLocks noGrp="1"/>
          </p:cNvSpPr>
          <p:nvPr>
            <p:ph idx="1"/>
          </p:nvPr>
        </p:nvSpPr>
        <p:spPr>
          <a:xfrm>
            <a:off x="4447308" y="591344"/>
            <a:ext cx="6906491" cy="5585619"/>
          </a:xfrm>
        </p:spPr>
        <p:txBody>
          <a:bodyPr anchor="ctr">
            <a:normAutofit/>
          </a:bodyPr>
          <a:lstStyle/>
          <a:p>
            <a:r>
              <a:rPr lang="en-GB" sz="2400" dirty="0"/>
              <a:t>The Equality Act 2010 states that it is against the law to discriminate against anyone because of:</a:t>
            </a:r>
          </a:p>
          <a:p>
            <a:r>
              <a:rPr lang="en-GB" sz="2400" dirty="0"/>
              <a:t> Age </a:t>
            </a:r>
          </a:p>
          <a:p>
            <a:r>
              <a:rPr lang="en-GB" sz="2400" dirty="0"/>
              <a:t>Disability </a:t>
            </a:r>
          </a:p>
          <a:p>
            <a:r>
              <a:rPr lang="en-GB" sz="2400" dirty="0"/>
              <a:t>Gender reassignment </a:t>
            </a:r>
          </a:p>
          <a:p>
            <a:r>
              <a:rPr lang="en-GB" sz="2400" dirty="0"/>
              <a:t>Marriage or civil partnership </a:t>
            </a:r>
          </a:p>
          <a:p>
            <a:r>
              <a:rPr lang="en-GB" sz="2400" dirty="0"/>
              <a:t>Pregnancy or maternity </a:t>
            </a:r>
          </a:p>
          <a:p>
            <a:r>
              <a:rPr lang="en-GB" sz="2400" dirty="0"/>
              <a:t>Race </a:t>
            </a:r>
          </a:p>
          <a:p>
            <a:r>
              <a:rPr lang="en-GB" sz="2400" dirty="0"/>
              <a:t>Religion or belief </a:t>
            </a:r>
          </a:p>
          <a:p>
            <a:r>
              <a:rPr lang="en-GB" sz="2400" dirty="0"/>
              <a:t>Sex/gender </a:t>
            </a:r>
          </a:p>
          <a:p>
            <a:r>
              <a:rPr lang="en-GB" sz="2400" dirty="0"/>
              <a:t>Sexual orientation</a:t>
            </a:r>
          </a:p>
          <a:p>
            <a:pPr marL="0" indent="0">
              <a:buNone/>
            </a:pPr>
            <a:r>
              <a:rPr lang="en-GB" sz="2400" dirty="0"/>
              <a:t> </a:t>
            </a:r>
            <a:r>
              <a:rPr lang="en-GB" sz="2400" dirty="0" smtClean="0"/>
              <a:t>				(</a:t>
            </a:r>
            <a:r>
              <a:rPr lang="en-GB" sz="2400" dirty="0"/>
              <a:t>Government, 2010, p1)</a:t>
            </a:r>
          </a:p>
        </p:txBody>
      </p:sp>
    </p:spTree>
    <p:extLst>
      <p:ext uri="{BB962C8B-B14F-4D97-AF65-F5344CB8AC3E}">
        <p14:creationId xmlns:p14="http://schemas.microsoft.com/office/powerpoint/2010/main" val="2321972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930EC8-EC7C-4332-ABAC-84546BD878EF}"/>
              </a:ext>
            </a:extLst>
          </p:cNvPr>
          <p:cNvSpPr>
            <a:spLocks noGrp="1"/>
          </p:cNvSpPr>
          <p:nvPr>
            <p:ph type="title"/>
          </p:nvPr>
        </p:nvSpPr>
        <p:spPr>
          <a:xfrm>
            <a:off x="686834" y="1153572"/>
            <a:ext cx="3200400" cy="4461163"/>
          </a:xfrm>
        </p:spPr>
        <p:txBody>
          <a:bodyPr>
            <a:normAutofit/>
          </a:bodyPr>
          <a:lstStyle/>
          <a:p>
            <a:r>
              <a:rPr lang="en-GB">
                <a:solidFill>
                  <a:srgbClr val="FFFFFF"/>
                </a:solidFill>
              </a:rPr>
              <a:t>Why are we looking at this now?</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2510C743-FE33-4E38-AF08-76E329BA6685}"/>
              </a:ext>
            </a:extLst>
          </p:cNvPr>
          <p:cNvSpPr>
            <a:spLocks noGrp="1"/>
          </p:cNvSpPr>
          <p:nvPr>
            <p:ph idx="1"/>
          </p:nvPr>
        </p:nvSpPr>
        <p:spPr>
          <a:xfrm>
            <a:off x="4447308" y="591344"/>
            <a:ext cx="6906491" cy="5585619"/>
          </a:xfrm>
        </p:spPr>
        <p:txBody>
          <a:bodyPr anchor="ctr">
            <a:normAutofit/>
          </a:bodyPr>
          <a:lstStyle/>
          <a:p>
            <a:pPr marL="0" indent="0">
              <a:buNone/>
            </a:pPr>
            <a:r>
              <a:rPr lang="en-GB" sz="2000" dirty="0"/>
              <a:t>The public sector Equality Duty came into force on 5th April 2011 and requires that public bodies (including schools): </a:t>
            </a:r>
          </a:p>
          <a:p>
            <a:r>
              <a:rPr lang="en-GB" sz="2000" dirty="0"/>
              <a:t>Have due regard to the need to eliminate discrimination. </a:t>
            </a:r>
          </a:p>
          <a:p>
            <a:r>
              <a:rPr lang="en-GB" sz="2000" dirty="0"/>
              <a:t>Advance equality of opportunity.</a:t>
            </a:r>
          </a:p>
          <a:p>
            <a:r>
              <a:rPr lang="en-GB" sz="2000" dirty="0"/>
              <a:t>Foster good relations between different people when carrying out their activities. </a:t>
            </a:r>
          </a:p>
          <a:p>
            <a:pPr marL="0" indent="0">
              <a:buNone/>
            </a:pPr>
            <a:r>
              <a:rPr lang="en-GB" sz="2000" dirty="0" smtClean="0"/>
              <a:t>		            (</a:t>
            </a:r>
            <a:r>
              <a:rPr lang="en-GB" sz="2000" dirty="0"/>
              <a:t>Government Equalities Office 2013, p1) </a:t>
            </a:r>
          </a:p>
          <a:p>
            <a:pPr marL="0" indent="0">
              <a:buNone/>
            </a:pPr>
            <a:r>
              <a:rPr lang="en-GB" sz="2000" dirty="0"/>
              <a:t>This makes it clear that promoting some of the protected characteristics of the Equality Act while ignoring others is against UK law.</a:t>
            </a:r>
          </a:p>
          <a:p>
            <a:pPr marL="0" indent="0">
              <a:buNone/>
            </a:pPr>
            <a:r>
              <a:rPr lang="en-GB" sz="2000" dirty="0"/>
              <a:t>At Botley School we constantly reflect on what we are teaching and promoting in </a:t>
            </a:r>
            <a:r>
              <a:rPr lang="en-GB" sz="2000" dirty="0" smtClean="0"/>
              <a:t>school, </a:t>
            </a:r>
            <a:r>
              <a:rPr lang="en-GB" sz="2000" dirty="0"/>
              <a:t>highlighting strengths and weaknesses. Recent audits of our teaching of British Values showed that we excel in teaching and building understanding in some areas of the Equality Act, some we do not cover as well as we could and some we do not cover effectively and so do not </a:t>
            </a:r>
            <a:r>
              <a:rPr lang="en-GB" sz="2000" dirty="0" smtClean="0"/>
              <a:t>fully fulfil </a:t>
            </a:r>
            <a:r>
              <a:rPr lang="en-GB" sz="2000" dirty="0"/>
              <a:t>our duties under the Equality Act.</a:t>
            </a:r>
          </a:p>
        </p:txBody>
      </p:sp>
    </p:spTree>
    <p:extLst>
      <p:ext uri="{BB962C8B-B14F-4D97-AF65-F5344CB8AC3E}">
        <p14:creationId xmlns:p14="http://schemas.microsoft.com/office/powerpoint/2010/main" val="24859572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5BE604-B160-48F3-92CB-6192C465468E}"/>
              </a:ext>
            </a:extLst>
          </p:cNvPr>
          <p:cNvSpPr>
            <a:spLocks noGrp="1"/>
          </p:cNvSpPr>
          <p:nvPr>
            <p:ph type="title"/>
          </p:nvPr>
        </p:nvSpPr>
        <p:spPr>
          <a:xfrm>
            <a:off x="686834" y="1153572"/>
            <a:ext cx="3200400" cy="4461163"/>
          </a:xfrm>
        </p:spPr>
        <p:txBody>
          <a:bodyPr>
            <a:normAutofit/>
          </a:bodyPr>
          <a:lstStyle/>
          <a:p>
            <a:r>
              <a:rPr lang="en-GB">
                <a:solidFill>
                  <a:srgbClr val="FFFFFF"/>
                </a:solidFill>
              </a:rPr>
              <a:t>How are we aiming to improve?</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AB8254D-6D76-4046-AEE6-9FC9D9B4509F}"/>
              </a:ext>
            </a:extLst>
          </p:cNvPr>
          <p:cNvSpPr>
            <a:spLocks noGrp="1"/>
          </p:cNvSpPr>
          <p:nvPr>
            <p:ph idx="1"/>
          </p:nvPr>
        </p:nvSpPr>
        <p:spPr>
          <a:xfrm>
            <a:off x="4447308" y="591344"/>
            <a:ext cx="6906491" cy="5585619"/>
          </a:xfrm>
        </p:spPr>
        <p:txBody>
          <a:bodyPr anchor="ctr">
            <a:normAutofit/>
          </a:bodyPr>
          <a:lstStyle/>
          <a:p>
            <a:pPr marL="0" indent="0">
              <a:buNone/>
            </a:pPr>
            <a:r>
              <a:rPr lang="en-GB" sz="2400" dirty="0"/>
              <a:t>At Botley School we will address this through a project called ‘No Outsiders’.</a:t>
            </a:r>
          </a:p>
          <a:p>
            <a:pPr marL="0" indent="0">
              <a:buNone/>
            </a:pPr>
            <a:r>
              <a:rPr lang="en-GB" sz="2400" dirty="0"/>
              <a:t>‘No Outsiders’ aims to develop the ethos of the school into one where every member of the school community, as well as every visitor through our doors, feels welcome and able to be themselves without fear of discrimination. </a:t>
            </a:r>
          </a:p>
          <a:p>
            <a:pPr marL="0" indent="0">
              <a:buNone/>
            </a:pPr>
            <a:r>
              <a:rPr lang="en-GB" sz="2400" dirty="0"/>
              <a:t>Through a series of lessons based around common children’s picture </a:t>
            </a:r>
            <a:r>
              <a:rPr lang="en-GB" sz="2400" dirty="0" smtClean="0"/>
              <a:t>books, pupils </a:t>
            </a:r>
            <a:r>
              <a:rPr lang="en-GB" sz="2400" dirty="0"/>
              <a:t>will be taught the message:</a:t>
            </a:r>
          </a:p>
          <a:p>
            <a:r>
              <a:rPr lang="en-GB" sz="2400" dirty="0"/>
              <a:t>that every individual is equal regardless of their age, gender, race, religion, belief, marital status, transgender identity or sexual orientation. </a:t>
            </a:r>
          </a:p>
          <a:p>
            <a:r>
              <a:rPr lang="en-GB" sz="2400" dirty="0"/>
              <a:t>that each individual should be met with respect and tolerance without discrimination or hatred.</a:t>
            </a:r>
          </a:p>
        </p:txBody>
      </p:sp>
    </p:spTree>
    <p:extLst>
      <p:ext uri="{BB962C8B-B14F-4D97-AF65-F5344CB8AC3E}">
        <p14:creationId xmlns:p14="http://schemas.microsoft.com/office/powerpoint/2010/main" val="483985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alendar&#10;&#10;Description automatically generated">
            <a:extLst>
              <a:ext uri="{FF2B5EF4-FFF2-40B4-BE49-F238E27FC236}">
                <a16:creationId xmlns:a16="http://schemas.microsoft.com/office/drawing/2014/main" id="{EF03A434-75B5-4DE3-9944-B9F9CE9888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5564" y="0"/>
            <a:ext cx="8984190" cy="6785678"/>
          </a:xfrm>
          <a:prstGeom prst="rect">
            <a:avLst/>
          </a:prstGeom>
        </p:spPr>
      </p:pic>
    </p:spTree>
    <p:extLst>
      <p:ext uri="{BB962C8B-B14F-4D97-AF65-F5344CB8AC3E}">
        <p14:creationId xmlns:p14="http://schemas.microsoft.com/office/powerpoint/2010/main" val="2278871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timeline&#10;&#10;Description automatically generated">
            <a:extLst>
              <a:ext uri="{FF2B5EF4-FFF2-40B4-BE49-F238E27FC236}">
                <a16:creationId xmlns:a16="http://schemas.microsoft.com/office/drawing/2014/main" id="{4447F1C9-FAE0-4BB2-B46D-C75B34761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9255" y="149438"/>
            <a:ext cx="8768633" cy="6559123"/>
          </a:xfrm>
          <a:prstGeom prst="rect">
            <a:avLst/>
          </a:prstGeom>
        </p:spPr>
      </p:pic>
    </p:spTree>
    <p:extLst>
      <p:ext uri="{BB962C8B-B14F-4D97-AF65-F5344CB8AC3E}">
        <p14:creationId xmlns:p14="http://schemas.microsoft.com/office/powerpoint/2010/main" val="33737571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alendar&#10;&#10;Description automatically generated">
            <a:extLst>
              <a:ext uri="{FF2B5EF4-FFF2-40B4-BE49-F238E27FC236}">
                <a16:creationId xmlns:a16="http://schemas.microsoft.com/office/drawing/2014/main" id="{C2EF8978-73BA-4E76-9DAA-6068273A86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3459" y="119499"/>
            <a:ext cx="9101716" cy="6658624"/>
          </a:xfrm>
          <a:prstGeom prst="rect">
            <a:avLst/>
          </a:prstGeom>
        </p:spPr>
      </p:pic>
    </p:spTree>
    <p:extLst>
      <p:ext uri="{BB962C8B-B14F-4D97-AF65-F5344CB8AC3E}">
        <p14:creationId xmlns:p14="http://schemas.microsoft.com/office/powerpoint/2010/main" val="35689744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application, Word&#10;&#10;Description automatically generated">
            <a:extLst>
              <a:ext uri="{FF2B5EF4-FFF2-40B4-BE49-F238E27FC236}">
                <a16:creationId xmlns:a16="http://schemas.microsoft.com/office/drawing/2014/main" id="{7EBBFCED-CD0D-49A5-AE0D-C8E2F8F8CF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9399" y="104987"/>
            <a:ext cx="8885272" cy="6658030"/>
          </a:xfrm>
          <a:prstGeom prst="rect">
            <a:avLst/>
          </a:prstGeom>
        </p:spPr>
      </p:pic>
    </p:spTree>
    <p:extLst>
      <p:ext uri="{BB962C8B-B14F-4D97-AF65-F5344CB8AC3E}">
        <p14:creationId xmlns:p14="http://schemas.microsoft.com/office/powerpoint/2010/main" val="3238292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imeline&#10;&#10;Description automatically generated">
            <a:extLst>
              <a:ext uri="{FF2B5EF4-FFF2-40B4-BE49-F238E27FC236}">
                <a16:creationId xmlns:a16="http://schemas.microsoft.com/office/drawing/2014/main" id="{1482427A-7592-4AD5-AF39-789C925DCE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6463" y="141228"/>
            <a:ext cx="8969900" cy="6575544"/>
          </a:xfrm>
          <a:prstGeom prst="rect">
            <a:avLst/>
          </a:prstGeom>
        </p:spPr>
      </p:pic>
    </p:spTree>
    <p:extLst>
      <p:ext uri="{BB962C8B-B14F-4D97-AF65-F5344CB8AC3E}">
        <p14:creationId xmlns:p14="http://schemas.microsoft.com/office/powerpoint/2010/main" val="24492357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imeline&#10;&#10;Description automatically generated">
            <a:extLst>
              <a:ext uri="{FF2B5EF4-FFF2-40B4-BE49-F238E27FC236}">
                <a16:creationId xmlns:a16="http://schemas.microsoft.com/office/drawing/2014/main" id="{93A4CC04-545D-4C21-B58F-3B78D44107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0401" y="151530"/>
            <a:ext cx="8673591" cy="6554940"/>
          </a:xfrm>
          <a:prstGeom prst="rect">
            <a:avLst/>
          </a:prstGeom>
        </p:spPr>
      </p:pic>
    </p:spTree>
    <p:extLst>
      <p:ext uri="{BB962C8B-B14F-4D97-AF65-F5344CB8AC3E}">
        <p14:creationId xmlns:p14="http://schemas.microsoft.com/office/powerpoint/2010/main" val="1856905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imeline&#10;&#10;Description automatically generated">
            <a:extLst>
              <a:ext uri="{FF2B5EF4-FFF2-40B4-BE49-F238E27FC236}">
                <a16:creationId xmlns:a16="http://schemas.microsoft.com/office/drawing/2014/main" id="{6C0D83F3-0248-4490-AB07-A040707B07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3436" y="176213"/>
            <a:ext cx="8917505" cy="6610011"/>
          </a:xfrm>
          <a:prstGeom prst="rect">
            <a:avLst/>
          </a:prstGeom>
        </p:spPr>
      </p:pic>
    </p:spTree>
    <p:extLst>
      <p:ext uri="{BB962C8B-B14F-4D97-AF65-F5344CB8AC3E}">
        <p14:creationId xmlns:p14="http://schemas.microsoft.com/office/powerpoint/2010/main" val="1487670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10;&#10;Description automatically generated">
            <a:extLst>
              <a:ext uri="{FF2B5EF4-FFF2-40B4-BE49-F238E27FC236}">
                <a16:creationId xmlns:a16="http://schemas.microsoft.com/office/drawing/2014/main" id="{FEAEEEA8-7E0B-4000-BBD7-3165EFE19B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9448" y="185814"/>
            <a:ext cx="8730305" cy="6486371"/>
          </a:xfrm>
          <a:prstGeom prst="rect">
            <a:avLst/>
          </a:prstGeom>
        </p:spPr>
      </p:pic>
    </p:spTree>
    <p:extLst>
      <p:ext uri="{BB962C8B-B14F-4D97-AF65-F5344CB8AC3E}">
        <p14:creationId xmlns:p14="http://schemas.microsoft.com/office/powerpoint/2010/main" val="16734563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imeline&#10;&#10;Description automatically generated">
            <a:extLst>
              <a:ext uri="{FF2B5EF4-FFF2-40B4-BE49-F238E27FC236}">
                <a16:creationId xmlns:a16="http://schemas.microsoft.com/office/drawing/2014/main" id="{652A22F9-4C3E-4BE4-89B6-0BA15E0B61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4617" y="120163"/>
            <a:ext cx="9077678" cy="6603045"/>
          </a:xfrm>
          <a:prstGeom prst="rect">
            <a:avLst/>
          </a:prstGeom>
        </p:spPr>
      </p:pic>
    </p:spTree>
    <p:extLst>
      <p:ext uri="{BB962C8B-B14F-4D97-AF65-F5344CB8AC3E}">
        <p14:creationId xmlns:p14="http://schemas.microsoft.com/office/powerpoint/2010/main" val="29233256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application&#10;&#10;Description automatically generated">
            <a:extLst>
              <a:ext uri="{FF2B5EF4-FFF2-40B4-BE49-F238E27FC236}">
                <a16:creationId xmlns:a16="http://schemas.microsoft.com/office/drawing/2014/main" id="{05697FA6-143D-4C0A-AA12-2485C00BD8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0074" y="277352"/>
            <a:ext cx="8674258" cy="6303295"/>
          </a:xfrm>
          <a:prstGeom prst="rect">
            <a:avLst/>
          </a:prstGeom>
        </p:spPr>
      </p:pic>
    </p:spTree>
    <p:extLst>
      <p:ext uri="{BB962C8B-B14F-4D97-AF65-F5344CB8AC3E}">
        <p14:creationId xmlns:p14="http://schemas.microsoft.com/office/powerpoint/2010/main" val="22632658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imeline&#10;&#10;Description automatically generated with medium confidence">
            <a:extLst>
              <a:ext uri="{FF2B5EF4-FFF2-40B4-BE49-F238E27FC236}">
                <a16:creationId xmlns:a16="http://schemas.microsoft.com/office/drawing/2014/main" id="{B039BC89-622D-4B8A-A6B0-F203CCACA8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8076" y="288755"/>
            <a:ext cx="8678798" cy="6381469"/>
          </a:xfrm>
          <a:prstGeom prst="rect">
            <a:avLst/>
          </a:prstGeom>
        </p:spPr>
      </p:pic>
    </p:spTree>
    <p:extLst>
      <p:ext uri="{BB962C8B-B14F-4D97-AF65-F5344CB8AC3E}">
        <p14:creationId xmlns:p14="http://schemas.microsoft.com/office/powerpoint/2010/main" val="12303073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timeline&#10;&#10;Description automatically generated">
            <a:extLst>
              <a:ext uri="{FF2B5EF4-FFF2-40B4-BE49-F238E27FC236}">
                <a16:creationId xmlns:a16="http://schemas.microsoft.com/office/drawing/2014/main" id="{3AAEE860-B49E-4E0A-9192-34685A6ED4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5079" y="138330"/>
            <a:ext cx="8917727" cy="6643408"/>
          </a:xfrm>
          <a:prstGeom prst="rect">
            <a:avLst/>
          </a:prstGeom>
        </p:spPr>
      </p:pic>
    </p:spTree>
    <p:extLst>
      <p:ext uri="{BB962C8B-B14F-4D97-AF65-F5344CB8AC3E}">
        <p14:creationId xmlns:p14="http://schemas.microsoft.com/office/powerpoint/2010/main" val="35091312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imeline&#10;&#10;Description automatically generated">
            <a:extLst>
              <a:ext uri="{FF2B5EF4-FFF2-40B4-BE49-F238E27FC236}">
                <a16:creationId xmlns:a16="http://schemas.microsoft.com/office/drawing/2014/main" id="{601E7613-85C0-4987-B0E1-F1FD02D7F8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127" y="137664"/>
            <a:ext cx="8852595" cy="6639446"/>
          </a:xfrm>
          <a:prstGeom prst="rect">
            <a:avLst/>
          </a:prstGeom>
        </p:spPr>
      </p:pic>
    </p:spTree>
    <p:extLst>
      <p:ext uri="{BB962C8B-B14F-4D97-AF65-F5344CB8AC3E}">
        <p14:creationId xmlns:p14="http://schemas.microsoft.com/office/powerpoint/2010/main" val="20824662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imeline&#10;&#10;Description automatically generated">
            <a:extLst>
              <a:ext uri="{FF2B5EF4-FFF2-40B4-BE49-F238E27FC236}">
                <a16:creationId xmlns:a16="http://schemas.microsoft.com/office/drawing/2014/main" id="{C9140041-8048-4182-BD83-DB6F476E55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3774" y="200327"/>
            <a:ext cx="8664287" cy="6457346"/>
          </a:xfrm>
          <a:prstGeom prst="rect">
            <a:avLst/>
          </a:prstGeom>
        </p:spPr>
      </p:pic>
    </p:spTree>
    <p:extLst>
      <p:ext uri="{BB962C8B-B14F-4D97-AF65-F5344CB8AC3E}">
        <p14:creationId xmlns:p14="http://schemas.microsoft.com/office/powerpoint/2010/main" val="36550462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DB0BEE-DA80-41CC-B460-1FB55253E659}"/>
              </a:ext>
            </a:extLst>
          </p:cNvPr>
          <p:cNvSpPr>
            <a:spLocks noGrp="1"/>
          </p:cNvSpPr>
          <p:nvPr>
            <p:ph type="title"/>
          </p:nvPr>
        </p:nvSpPr>
        <p:spPr>
          <a:xfrm>
            <a:off x="686834" y="1153572"/>
            <a:ext cx="3200400" cy="4461163"/>
          </a:xfrm>
        </p:spPr>
        <p:txBody>
          <a:bodyPr>
            <a:normAutofit/>
          </a:bodyPr>
          <a:lstStyle/>
          <a:p>
            <a:r>
              <a:rPr lang="en-GB">
                <a:solidFill>
                  <a:srgbClr val="FFFFFF"/>
                </a:solidFill>
              </a:rPr>
              <a:t>What might a lesson look like in Year R?</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 name="TextBox 3"/>
          <p:cNvSpPr txBox="1"/>
          <p:nvPr/>
        </p:nvSpPr>
        <p:spPr>
          <a:xfrm>
            <a:off x="4651022" y="2777067"/>
            <a:ext cx="5983111" cy="2862322"/>
          </a:xfrm>
          <a:prstGeom prst="rect">
            <a:avLst/>
          </a:prstGeom>
          <a:noFill/>
        </p:spPr>
        <p:txBody>
          <a:bodyPr wrap="square" rtlCol="0">
            <a:spAutoFit/>
          </a:bodyPr>
          <a:lstStyle/>
          <a:p>
            <a:pPr marL="285750" indent="-285750">
              <a:buFont typeface="Arial" panose="020B0604020202020204" pitchFamily="34" charset="0"/>
              <a:buChar char="•"/>
            </a:pPr>
            <a:r>
              <a:rPr lang="en-GB" dirty="0" smtClean="0"/>
              <a:t>Read the book.  Discuss what activities from the book the children like doing with their family.</a:t>
            </a:r>
          </a:p>
          <a:p>
            <a:pPr marL="285750" indent="-285750">
              <a:buFont typeface="Arial" panose="020B0604020202020204" pitchFamily="34" charset="0"/>
              <a:buChar char="•"/>
            </a:pPr>
            <a:r>
              <a:rPr lang="en-GB" dirty="0" smtClean="0"/>
              <a:t>Make a list of activities from the book that the family share.  Act them out.</a:t>
            </a:r>
          </a:p>
          <a:p>
            <a:pPr marL="285750" indent="-285750">
              <a:buFont typeface="Arial" panose="020B0604020202020204" pitchFamily="34" charset="0"/>
              <a:buChar char="•"/>
            </a:pPr>
            <a:r>
              <a:rPr lang="en-GB" dirty="0" smtClean="0"/>
              <a:t>Write a sentence and draw a picture about an activity the children like doing with their family at home.</a:t>
            </a:r>
          </a:p>
          <a:p>
            <a:pPr marL="285750" indent="-285750">
              <a:buFont typeface="Arial" panose="020B0604020202020204" pitchFamily="34" charset="0"/>
              <a:buChar char="•"/>
            </a:pPr>
            <a:r>
              <a:rPr lang="en-GB" dirty="0" smtClean="0"/>
              <a:t>Look at the faces of the children in the book.  How are they feeling?</a:t>
            </a:r>
          </a:p>
          <a:p>
            <a:pPr marL="285750" indent="-285750">
              <a:buFont typeface="Arial" panose="020B0604020202020204" pitchFamily="34" charset="0"/>
              <a:buChar char="•"/>
            </a:pPr>
            <a:r>
              <a:rPr lang="en-GB" dirty="0" smtClean="0"/>
              <a:t>What is your family good at?  Who loves you in your family?</a:t>
            </a:r>
            <a:endParaRPr lang="en-GB" dirty="0"/>
          </a:p>
        </p:txBody>
      </p:sp>
      <p:sp>
        <p:nvSpPr>
          <p:cNvPr id="3" name="Content Placeholder 2"/>
          <p:cNvSpPr>
            <a:spLocks noGrp="1"/>
          </p:cNvSpPr>
          <p:nvPr>
            <p:ph idx="1"/>
          </p:nvPr>
        </p:nvSpPr>
        <p:spPr/>
        <p:txBody>
          <a:bodyPr/>
          <a:lstStyle/>
          <a:p>
            <a:endParaRPr lang="en-GB" dirty="0"/>
          </a:p>
        </p:txBody>
      </p:sp>
      <p:pic>
        <p:nvPicPr>
          <p:cNvPr id="9" name="Picture 8"/>
          <p:cNvPicPr/>
          <p:nvPr/>
        </p:nvPicPr>
        <p:blipFill>
          <a:blip r:embed="rId2">
            <a:extLst>
              <a:ext uri="{28A0092B-C50C-407E-A947-70E740481C1C}">
                <a14:useLocalDpi xmlns:a14="http://schemas.microsoft.com/office/drawing/2010/main" val="0"/>
              </a:ext>
            </a:extLst>
          </a:blip>
          <a:stretch>
            <a:fillRect/>
          </a:stretch>
        </p:blipFill>
        <p:spPr>
          <a:xfrm>
            <a:off x="6007936" y="387247"/>
            <a:ext cx="2171700" cy="2200275"/>
          </a:xfrm>
          <a:prstGeom prst="rect">
            <a:avLst/>
          </a:prstGeom>
        </p:spPr>
      </p:pic>
    </p:spTree>
    <p:extLst>
      <p:ext uri="{BB962C8B-B14F-4D97-AF65-F5344CB8AC3E}">
        <p14:creationId xmlns:p14="http://schemas.microsoft.com/office/powerpoint/2010/main" val="8429150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7EC6AC-CB59-4747-BC9A-6AD84EABB737}"/>
              </a:ext>
            </a:extLst>
          </p:cNvPr>
          <p:cNvSpPr>
            <a:spLocks noGrp="1"/>
          </p:cNvSpPr>
          <p:nvPr>
            <p:ph type="title"/>
          </p:nvPr>
        </p:nvSpPr>
        <p:spPr>
          <a:xfrm>
            <a:off x="686834" y="1153572"/>
            <a:ext cx="3200400" cy="4461163"/>
          </a:xfrm>
        </p:spPr>
        <p:txBody>
          <a:bodyPr>
            <a:normAutofit/>
          </a:bodyPr>
          <a:lstStyle/>
          <a:p>
            <a:r>
              <a:rPr lang="en-GB">
                <a:solidFill>
                  <a:srgbClr val="FFFFFF"/>
                </a:solidFill>
              </a:rPr>
              <a:t>What might a lesson look like in Year 1 or 2?</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7" name="Content Placeholder 6"/>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6497742" y="206201"/>
            <a:ext cx="2105319" cy="2495898"/>
          </a:xfrm>
          <a:prstGeom prst="rect">
            <a:avLst/>
          </a:prstGeom>
        </p:spPr>
      </p:pic>
      <p:sp>
        <p:nvSpPr>
          <p:cNvPr id="4" name="TextBox 3"/>
          <p:cNvSpPr txBox="1"/>
          <p:nvPr/>
        </p:nvSpPr>
        <p:spPr>
          <a:xfrm>
            <a:off x="4481689" y="2822222"/>
            <a:ext cx="6942667" cy="2585323"/>
          </a:xfrm>
          <a:prstGeom prst="rect">
            <a:avLst/>
          </a:prstGeom>
          <a:noFill/>
        </p:spPr>
        <p:txBody>
          <a:bodyPr wrap="square" rtlCol="0">
            <a:spAutoFit/>
          </a:bodyPr>
          <a:lstStyle/>
          <a:p>
            <a:pPr marL="285750" indent="-285750">
              <a:buFont typeface="Arial" panose="020B0604020202020204" pitchFamily="34" charset="0"/>
              <a:buChar char="•"/>
            </a:pPr>
            <a:r>
              <a:rPr lang="en-GB" dirty="0" smtClean="0"/>
              <a:t>Read the book.  What examples of diversity (difference) are in the book?</a:t>
            </a:r>
          </a:p>
          <a:p>
            <a:pPr marL="285750" indent="-285750">
              <a:buFont typeface="Arial" panose="020B0604020202020204" pitchFamily="34" charset="0"/>
              <a:buChar char="•"/>
            </a:pPr>
            <a:r>
              <a:rPr lang="en-GB" dirty="0" smtClean="0"/>
              <a:t>Have categories: transport, festivals, homes, religions.  Teams of children have to race to think of as many examples as possible to show the diversity within each category.</a:t>
            </a:r>
          </a:p>
          <a:p>
            <a:pPr marL="285750" indent="-285750">
              <a:buFont typeface="Arial" panose="020B0604020202020204" pitchFamily="34" charset="0"/>
              <a:buChar char="•"/>
            </a:pPr>
            <a:r>
              <a:rPr lang="en-GB" dirty="0" smtClean="0"/>
              <a:t>Around a map of the UK, children write ways in which we are diverse e.g. families, religions, homes, jobs</a:t>
            </a:r>
          </a:p>
          <a:p>
            <a:pPr marL="285750" indent="-285750">
              <a:buFont typeface="Arial" panose="020B0604020202020204" pitchFamily="34" charset="0"/>
              <a:buChar char="•"/>
            </a:pPr>
            <a:r>
              <a:rPr lang="en-GB" dirty="0" smtClean="0"/>
              <a:t>What would it be like if we were all the same?  Why is diversity a good thing?</a:t>
            </a:r>
            <a:endParaRPr lang="en-GB" dirty="0"/>
          </a:p>
        </p:txBody>
      </p:sp>
    </p:spTree>
    <p:extLst>
      <p:ext uri="{BB962C8B-B14F-4D97-AF65-F5344CB8AC3E}">
        <p14:creationId xmlns:p14="http://schemas.microsoft.com/office/powerpoint/2010/main" val="7357962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06E59F-A242-46CB-82E4-F6C14406514B}"/>
              </a:ext>
            </a:extLst>
          </p:cNvPr>
          <p:cNvSpPr>
            <a:spLocks noGrp="1"/>
          </p:cNvSpPr>
          <p:nvPr>
            <p:ph type="title"/>
          </p:nvPr>
        </p:nvSpPr>
        <p:spPr>
          <a:xfrm>
            <a:off x="686834" y="1153572"/>
            <a:ext cx="3200400" cy="4461163"/>
          </a:xfrm>
        </p:spPr>
        <p:txBody>
          <a:bodyPr>
            <a:normAutofit/>
          </a:bodyPr>
          <a:lstStyle/>
          <a:p>
            <a:r>
              <a:rPr lang="en-GB">
                <a:solidFill>
                  <a:srgbClr val="FFFFFF"/>
                </a:solidFill>
              </a:rPr>
              <a:t>What might a lesson look like in Year 3 and 4?</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 name="TextBox 4"/>
          <p:cNvSpPr txBox="1"/>
          <p:nvPr/>
        </p:nvSpPr>
        <p:spPr>
          <a:xfrm>
            <a:off x="4267200" y="2652889"/>
            <a:ext cx="7366635" cy="3416320"/>
          </a:xfrm>
          <a:prstGeom prst="rect">
            <a:avLst/>
          </a:prstGeom>
          <a:noFill/>
        </p:spPr>
        <p:txBody>
          <a:bodyPr wrap="square" rtlCol="0">
            <a:spAutoFit/>
          </a:bodyPr>
          <a:lstStyle/>
          <a:p>
            <a:pPr marL="285750" indent="-285750">
              <a:buFont typeface="Arial" panose="020B0604020202020204" pitchFamily="34" charset="0"/>
              <a:buChar char="•"/>
            </a:pPr>
            <a:r>
              <a:rPr lang="en-GB" dirty="0" smtClean="0"/>
              <a:t>Read the story</a:t>
            </a:r>
          </a:p>
          <a:p>
            <a:pPr marL="285750" indent="-285750">
              <a:buFont typeface="Arial" panose="020B0604020202020204" pitchFamily="34" charset="0"/>
              <a:buChar char="•"/>
            </a:pPr>
            <a:r>
              <a:rPr lang="en-GB" dirty="0" smtClean="0"/>
              <a:t>What does the flower represent?  How does the flower change Briggs’ life?</a:t>
            </a:r>
          </a:p>
          <a:p>
            <a:pPr marL="285750" indent="-285750">
              <a:buFont typeface="Arial" panose="020B0604020202020204" pitchFamily="34" charset="0"/>
              <a:buChar char="•"/>
            </a:pPr>
            <a:r>
              <a:rPr lang="en-GB" dirty="0" smtClean="0"/>
              <a:t>Briggs smuggled a book out of the library .  Play a game where one child is a guard and the other children have to sneak a book out of the room without them knowing?</a:t>
            </a:r>
          </a:p>
          <a:p>
            <a:pPr marL="285750" indent="-285750">
              <a:buFont typeface="Arial" panose="020B0604020202020204" pitchFamily="34" charset="0"/>
              <a:buChar char="•"/>
            </a:pPr>
            <a:r>
              <a:rPr lang="en-GB" dirty="0" smtClean="0"/>
              <a:t>Children complete phrases like ‘The Flower book is labelled dangerous because …….’ and ‘Brigg wants to read the book because…..’</a:t>
            </a:r>
          </a:p>
          <a:p>
            <a:pPr marL="285750" indent="-285750">
              <a:buFont typeface="Arial" panose="020B0604020202020204" pitchFamily="34" charset="0"/>
              <a:buChar char="•"/>
            </a:pPr>
            <a:r>
              <a:rPr lang="en-GB" dirty="0" smtClean="0"/>
              <a:t>Briggs lives in a world where people are not confident to ask questions.  How can we make sure children in our school feel confident to ask questions?</a:t>
            </a:r>
          </a:p>
          <a:p>
            <a:pPr marL="285750" indent="-285750">
              <a:buFont typeface="Arial" panose="020B0604020202020204" pitchFamily="34" charset="0"/>
              <a:buChar char="•"/>
            </a:pPr>
            <a:endParaRPr lang="en-GB" dirty="0"/>
          </a:p>
        </p:txBody>
      </p:sp>
      <p:pic>
        <p:nvPicPr>
          <p:cNvPr id="11" name="Picture 10"/>
          <p:cNvPicPr/>
          <p:nvPr/>
        </p:nvPicPr>
        <p:blipFill>
          <a:blip r:embed="rId2">
            <a:extLst>
              <a:ext uri="{28A0092B-C50C-407E-A947-70E740481C1C}">
                <a14:useLocalDpi xmlns:a14="http://schemas.microsoft.com/office/drawing/2010/main" val="0"/>
              </a:ext>
            </a:extLst>
          </a:blip>
          <a:stretch>
            <a:fillRect/>
          </a:stretch>
        </p:blipFill>
        <p:spPr>
          <a:xfrm>
            <a:off x="5493586" y="172497"/>
            <a:ext cx="2386058" cy="2282982"/>
          </a:xfrm>
          <a:prstGeom prst="rect">
            <a:avLst/>
          </a:prstGeom>
        </p:spPr>
      </p:pic>
    </p:spTree>
    <p:extLst>
      <p:ext uri="{BB962C8B-B14F-4D97-AF65-F5344CB8AC3E}">
        <p14:creationId xmlns:p14="http://schemas.microsoft.com/office/powerpoint/2010/main" val="37445616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E9A7AA-947D-4229-8B90-66C257D1CAE3}"/>
              </a:ext>
            </a:extLst>
          </p:cNvPr>
          <p:cNvSpPr>
            <a:spLocks noGrp="1"/>
          </p:cNvSpPr>
          <p:nvPr>
            <p:ph type="title"/>
          </p:nvPr>
        </p:nvSpPr>
        <p:spPr>
          <a:xfrm>
            <a:off x="686834" y="1153572"/>
            <a:ext cx="3200400" cy="4461163"/>
          </a:xfrm>
        </p:spPr>
        <p:txBody>
          <a:bodyPr>
            <a:normAutofit/>
          </a:bodyPr>
          <a:lstStyle/>
          <a:p>
            <a:r>
              <a:rPr lang="en-GB">
                <a:solidFill>
                  <a:srgbClr val="FFFFFF"/>
                </a:solidFill>
              </a:rPr>
              <a:t>What might a lesson look like in Year 5 and 6?</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9" name="Picture 8"/>
          <p:cNvPicPr/>
          <p:nvPr/>
        </p:nvPicPr>
        <p:blipFill>
          <a:blip r:embed="rId2">
            <a:extLst>
              <a:ext uri="{28A0092B-C50C-407E-A947-70E740481C1C}">
                <a14:useLocalDpi xmlns:a14="http://schemas.microsoft.com/office/drawing/2010/main" val="0"/>
              </a:ext>
            </a:extLst>
          </a:blip>
          <a:stretch>
            <a:fillRect/>
          </a:stretch>
        </p:blipFill>
        <p:spPr>
          <a:xfrm>
            <a:off x="5412845" y="234597"/>
            <a:ext cx="1857519" cy="2373136"/>
          </a:xfrm>
          <a:prstGeom prst="rect">
            <a:avLst/>
          </a:prstGeom>
        </p:spPr>
      </p:pic>
      <p:sp>
        <p:nvSpPr>
          <p:cNvPr id="5" name="TextBox 4"/>
          <p:cNvSpPr txBox="1"/>
          <p:nvPr/>
        </p:nvSpPr>
        <p:spPr>
          <a:xfrm>
            <a:off x="4375399" y="3029412"/>
            <a:ext cx="7213600" cy="2585323"/>
          </a:xfrm>
          <a:prstGeom prst="rect">
            <a:avLst/>
          </a:prstGeom>
          <a:noFill/>
        </p:spPr>
        <p:txBody>
          <a:bodyPr wrap="square" rtlCol="0">
            <a:spAutoFit/>
          </a:bodyPr>
          <a:lstStyle/>
          <a:p>
            <a:pPr marL="285750" indent="-285750">
              <a:buFont typeface="Arial" panose="020B0604020202020204" pitchFamily="34" charset="0"/>
              <a:buChar char="•"/>
            </a:pPr>
            <a:r>
              <a:rPr lang="en-GB" dirty="0" smtClean="0"/>
              <a:t>Read the first part of the story.</a:t>
            </a:r>
          </a:p>
          <a:p>
            <a:pPr marL="285750" indent="-285750">
              <a:buFont typeface="Arial" panose="020B0604020202020204" pitchFamily="34" charset="0"/>
              <a:buChar char="•"/>
            </a:pPr>
            <a:r>
              <a:rPr lang="en-GB" dirty="0" smtClean="0"/>
              <a:t>Why are the islanders frightened of the new person?  How do they show this?  How does this make the new person feel?</a:t>
            </a:r>
          </a:p>
          <a:p>
            <a:pPr marL="285750" indent="-285750">
              <a:buFont typeface="Arial" panose="020B0604020202020204" pitchFamily="34" charset="0"/>
              <a:buChar char="•"/>
            </a:pPr>
            <a:r>
              <a:rPr lang="en-GB" dirty="0" smtClean="0"/>
              <a:t>Read the rest of the story.  Do their views change? How and why?</a:t>
            </a:r>
          </a:p>
          <a:p>
            <a:pPr marL="285750" indent="-285750">
              <a:buFont typeface="Arial" panose="020B0604020202020204" pitchFamily="34" charset="0"/>
              <a:buChar char="•"/>
            </a:pPr>
            <a:r>
              <a:rPr lang="en-GB" dirty="0" smtClean="0"/>
              <a:t>Write a letter to the islanders explaining why it is important to treat people with respect and not judge them on initial impressions and appearance?</a:t>
            </a:r>
          </a:p>
          <a:p>
            <a:pPr marL="285750" indent="-285750">
              <a:buFont typeface="Arial" panose="020B0604020202020204" pitchFamily="34" charset="0"/>
              <a:buChar char="•"/>
            </a:pPr>
            <a:r>
              <a:rPr lang="en-GB" dirty="0" smtClean="0"/>
              <a:t>What can the story teach us?  How can we apply that understanding in our school?</a:t>
            </a:r>
            <a:endParaRPr lang="en-GB" dirty="0"/>
          </a:p>
        </p:txBody>
      </p:sp>
    </p:spTree>
    <p:extLst>
      <p:ext uri="{BB962C8B-B14F-4D97-AF65-F5344CB8AC3E}">
        <p14:creationId xmlns:p14="http://schemas.microsoft.com/office/powerpoint/2010/main" val="12228827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BC6718-6E87-4F01-94CF-86FB8D43D2BA}"/>
              </a:ext>
            </a:extLst>
          </p:cNvPr>
          <p:cNvSpPr>
            <a:spLocks noGrp="1"/>
          </p:cNvSpPr>
          <p:nvPr>
            <p:ph type="title"/>
          </p:nvPr>
        </p:nvSpPr>
        <p:spPr>
          <a:xfrm>
            <a:off x="686834" y="1153572"/>
            <a:ext cx="3200400" cy="4461163"/>
          </a:xfrm>
        </p:spPr>
        <p:txBody>
          <a:bodyPr>
            <a:normAutofit/>
          </a:bodyPr>
          <a:lstStyle/>
          <a:p>
            <a:r>
              <a:rPr lang="en-GB">
                <a:solidFill>
                  <a:srgbClr val="FFFFFF"/>
                </a:solidFill>
              </a:rPr>
              <a:t>Will these lessons prompt my child to ask challenging questions?</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ED751CC-78AC-4D16-88C0-24BBB6FAB6E8}"/>
              </a:ext>
            </a:extLst>
          </p:cNvPr>
          <p:cNvSpPr>
            <a:spLocks noGrp="1"/>
          </p:cNvSpPr>
          <p:nvPr>
            <p:ph idx="1"/>
          </p:nvPr>
        </p:nvSpPr>
        <p:spPr>
          <a:xfrm>
            <a:off x="4447308" y="591344"/>
            <a:ext cx="6906491" cy="5585619"/>
          </a:xfrm>
        </p:spPr>
        <p:txBody>
          <a:bodyPr anchor="ctr">
            <a:normAutofit fontScale="92500" lnSpcReduction="10000"/>
          </a:bodyPr>
          <a:lstStyle/>
          <a:p>
            <a:pPr marL="0" indent="0">
              <a:buNone/>
            </a:pPr>
            <a:r>
              <a:rPr lang="en-GB" dirty="0"/>
              <a:t>Possibly, your child or children trust you and will be likely to ask you questions to test your beliefs and opinions. </a:t>
            </a:r>
          </a:p>
          <a:p>
            <a:pPr marL="0" indent="0">
              <a:buNone/>
            </a:pPr>
            <a:r>
              <a:rPr lang="en-GB" dirty="0"/>
              <a:t>Please don’t avoid them, talk openly about diversity and equality.</a:t>
            </a:r>
          </a:p>
          <a:p>
            <a:pPr marL="0" indent="0">
              <a:buNone/>
            </a:pPr>
            <a:r>
              <a:rPr lang="en-GB" dirty="0"/>
              <a:t>Teaching about diversity and equality is teaching about: </a:t>
            </a:r>
          </a:p>
          <a:p>
            <a:r>
              <a:rPr lang="en-GB" dirty="0"/>
              <a:t>Difference </a:t>
            </a:r>
          </a:p>
          <a:p>
            <a:r>
              <a:rPr lang="en-GB" dirty="0"/>
              <a:t>Acceptance </a:t>
            </a:r>
          </a:p>
          <a:p>
            <a:r>
              <a:rPr lang="en-GB" dirty="0"/>
              <a:t>Tolerance </a:t>
            </a:r>
          </a:p>
          <a:p>
            <a:r>
              <a:rPr lang="en-GB" dirty="0"/>
              <a:t>Diversity </a:t>
            </a:r>
          </a:p>
          <a:p>
            <a:r>
              <a:rPr lang="en-GB" dirty="0"/>
              <a:t>How to challenge discrimination </a:t>
            </a:r>
          </a:p>
          <a:p>
            <a:pPr marL="0" indent="0">
              <a:buNone/>
            </a:pPr>
            <a:r>
              <a:rPr lang="en-GB" dirty="0"/>
              <a:t>Teaching about equality helps our children to prepare for the next stages in their lives.</a:t>
            </a:r>
          </a:p>
        </p:txBody>
      </p:sp>
    </p:spTree>
    <p:extLst>
      <p:ext uri="{BB962C8B-B14F-4D97-AF65-F5344CB8AC3E}">
        <p14:creationId xmlns:p14="http://schemas.microsoft.com/office/powerpoint/2010/main" val="32499626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7B5CF4-6EA0-4397-9069-6C587DFA4602}"/>
              </a:ext>
            </a:extLst>
          </p:cNvPr>
          <p:cNvSpPr>
            <a:spLocks noGrp="1"/>
          </p:cNvSpPr>
          <p:nvPr>
            <p:ph type="title"/>
          </p:nvPr>
        </p:nvSpPr>
        <p:spPr>
          <a:xfrm>
            <a:off x="686834" y="1153572"/>
            <a:ext cx="3200400" cy="4461163"/>
          </a:xfrm>
        </p:spPr>
        <p:txBody>
          <a:bodyPr>
            <a:normAutofit/>
          </a:bodyPr>
          <a:lstStyle/>
          <a:p>
            <a:r>
              <a:rPr lang="en-GB">
                <a:solidFill>
                  <a:srgbClr val="FFFFFF"/>
                </a:solidFill>
              </a:rPr>
              <a:t>Tackling prejudicial language…</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F1C2A00-908A-4DE0-BB94-2CC101A2CAD2}"/>
              </a:ext>
            </a:extLst>
          </p:cNvPr>
          <p:cNvSpPr>
            <a:spLocks noGrp="1"/>
          </p:cNvSpPr>
          <p:nvPr>
            <p:ph idx="1"/>
          </p:nvPr>
        </p:nvSpPr>
        <p:spPr>
          <a:xfrm>
            <a:off x="4447308" y="591344"/>
            <a:ext cx="6906491" cy="5585619"/>
          </a:xfrm>
        </p:spPr>
        <p:txBody>
          <a:bodyPr anchor="ctr">
            <a:normAutofit/>
          </a:bodyPr>
          <a:lstStyle/>
          <a:p>
            <a:pPr marL="0" indent="0">
              <a:buNone/>
            </a:pPr>
            <a:r>
              <a:rPr lang="en-GB" sz="2600">
                <a:effectLst/>
                <a:ea typeface="Calibri" panose="020F0502020204030204" pitchFamily="34" charset="0"/>
                <a:cs typeface="Times New Roman" panose="02020603050405020304" pitchFamily="18" charset="0"/>
              </a:rPr>
              <a:t>Every child and adult in our school community has the right to be protected from prejudicial views and behaviours. Prejudicial language or behaviour can be words or acts based on preconceived opinion.  They are not based on reason or actual experience, for example, not liking someone based on their skin colour or sexual identity.</a:t>
            </a:r>
          </a:p>
          <a:p>
            <a:pPr marL="0" indent="0">
              <a:buNone/>
            </a:pPr>
            <a:r>
              <a:rPr lang="en-GB" sz="2600" b="1" i="1">
                <a:effectLst/>
                <a:ea typeface="Calibri" panose="020F0502020204030204" pitchFamily="34" charset="0"/>
                <a:cs typeface="Times New Roman" panose="02020603050405020304" pitchFamily="18" charset="0"/>
              </a:rPr>
              <a:t>Within our school we will not tolerate any prejudicial language or behaviour aimed at students or adults.</a:t>
            </a:r>
            <a:r>
              <a:rPr lang="en-GB" sz="2600">
                <a:effectLst/>
                <a:ea typeface="Calibri" panose="020F0502020204030204" pitchFamily="34" charset="0"/>
                <a:cs typeface="Times New Roman" panose="02020603050405020304" pitchFamily="18" charset="0"/>
              </a:rPr>
              <a:t> </a:t>
            </a:r>
          </a:p>
          <a:p>
            <a:pPr marL="0" indent="0">
              <a:buNone/>
            </a:pPr>
            <a:endParaRPr lang="en-GB" sz="2600">
              <a:ea typeface="Calibri" panose="020F0502020204030204" pitchFamily="34" charset="0"/>
              <a:cs typeface="Times New Roman" panose="02020603050405020304" pitchFamily="18" charset="0"/>
            </a:endParaRPr>
          </a:p>
          <a:p>
            <a:pPr marL="0" indent="0">
              <a:buNone/>
            </a:pPr>
            <a:r>
              <a:rPr lang="en-GB" sz="2600">
                <a:effectLst/>
                <a:ea typeface="Calibri" panose="020F0502020204030204" pitchFamily="34" charset="0"/>
                <a:cs typeface="Times New Roman" panose="02020603050405020304" pitchFamily="18" charset="0"/>
              </a:rPr>
              <a:t>We want everyone at Botley School to feel welcome.  We want there to be no outsiders.</a:t>
            </a:r>
          </a:p>
          <a:p>
            <a:pPr marL="0" indent="0">
              <a:buNone/>
            </a:pPr>
            <a:endParaRPr lang="en-GB" sz="2600"/>
          </a:p>
        </p:txBody>
      </p:sp>
    </p:spTree>
    <p:extLst>
      <p:ext uri="{BB962C8B-B14F-4D97-AF65-F5344CB8AC3E}">
        <p14:creationId xmlns:p14="http://schemas.microsoft.com/office/powerpoint/2010/main" val="21784249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E39676-F6F5-4A78-96CA-0D6A15A39D61}"/>
              </a:ext>
            </a:extLst>
          </p:cNvPr>
          <p:cNvSpPr>
            <a:spLocks noGrp="1"/>
          </p:cNvSpPr>
          <p:nvPr>
            <p:ph type="title"/>
          </p:nvPr>
        </p:nvSpPr>
        <p:spPr>
          <a:xfrm>
            <a:off x="686834" y="1153572"/>
            <a:ext cx="3200400" cy="4461163"/>
          </a:xfrm>
        </p:spPr>
        <p:txBody>
          <a:bodyPr>
            <a:normAutofit/>
          </a:bodyPr>
          <a:lstStyle/>
          <a:p>
            <a:r>
              <a:rPr lang="en-GB">
                <a:solidFill>
                  <a:srgbClr val="FFFFFF"/>
                </a:solidFill>
              </a:rPr>
              <a:t>Addressing difficult questions…</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AC19F3E-335E-4EA5-81E2-2D96CAF330C3}"/>
              </a:ext>
            </a:extLst>
          </p:cNvPr>
          <p:cNvSpPr>
            <a:spLocks noGrp="1"/>
          </p:cNvSpPr>
          <p:nvPr>
            <p:ph idx="1"/>
          </p:nvPr>
        </p:nvSpPr>
        <p:spPr>
          <a:xfrm>
            <a:off x="4447308" y="591344"/>
            <a:ext cx="6906491" cy="5585619"/>
          </a:xfrm>
        </p:spPr>
        <p:txBody>
          <a:bodyPr anchor="ctr">
            <a:normAutofit/>
          </a:bodyPr>
          <a:lstStyle/>
          <a:p>
            <a:r>
              <a:rPr lang="en-GB" dirty="0" smtClean="0"/>
              <a:t>If you are able to, it may help to rehearse how you want to handle a difficult conversation.  In that way you are prepared and unflustered.</a:t>
            </a:r>
          </a:p>
          <a:p>
            <a:r>
              <a:rPr lang="en-GB" dirty="0" smtClean="0"/>
              <a:t>Keep the message simple, e.g. ‘We are all different and that is ok’, ‘We can all be friends’, or ‘We like different things and that is ok’.</a:t>
            </a:r>
          </a:p>
          <a:p>
            <a:r>
              <a:rPr lang="en-GB" dirty="0" smtClean="0"/>
              <a:t>Make simple analogies around liking some things the same and some things differently from others in your family.</a:t>
            </a:r>
            <a:endParaRPr lang="en-GB" dirty="0"/>
          </a:p>
        </p:txBody>
      </p:sp>
    </p:spTree>
    <p:extLst>
      <p:ext uri="{BB962C8B-B14F-4D97-AF65-F5344CB8AC3E}">
        <p14:creationId xmlns:p14="http://schemas.microsoft.com/office/powerpoint/2010/main" val="6047094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FE611B-41C1-46E9-8E5B-F103D70E259F}"/>
              </a:ext>
            </a:extLst>
          </p:cNvPr>
          <p:cNvSpPr>
            <a:spLocks noGrp="1"/>
          </p:cNvSpPr>
          <p:nvPr>
            <p:ph type="title"/>
          </p:nvPr>
        </p:nvSpPr>
        <p:spPr>
          <a:xfrm>
            <a:off x="686834" y="1153572"/>
            <a:ext cx="3200400" cy="4461163"/>
          </a:xfrm>
        </p:spPr>
        <p:txBody>
          <a:bodyPr>
            <a:normAutofit/>
          </a:bodyPr>
          <a:lstStyle/>
          <a:p>
            <a:r>
              <a:rPr lang="en-GB">
                <a:solidFill>
                  <a:srgbClr val="FFFFFF"/>
                </a:solidFill>
              </a:rPr>
              <a:t>I have some further questions…..</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570F7C6-AAC4-417E-BE32-9C1E37C670BC}"/>
              </a:ext>
            </a:extLst>
          </p:cNvPr>
          <p:cNvSpPr>
            <a:spLocks noGrp="1"/>
          </p:cNvSpPr>
          <p:nvPr>
            <p:ph idx="1"/>
          </p:nvPr>
        </p:nvSpPr>
        <p:spPr>
          <a:xfrm>
            <a:off x="4447308" y="591344"/>
            <a:ext cx="6906491" cy="5585619"/>
          </a:xfrm>
        </p:spPr>
        <p:txBody>
          <a:bodyPr anchor="ctr">
            <a:normAutofit/>
          </a:bodyPr>
          <a:lstStyle/>
          <a:p>
            <a:r>
              <a:rPr lang="en-GB" dirty="0" smtClean="0"/>
              <a:t>If you have any further questions, please talk to your child’s class teacher initially.</a:t>
            </a:r>
          </a:p>
          <a:p>
            <a:r>
              <a:rPr lang="en-GB" dirty="0" smtClean="0"/>
              <a:t>You can also talk to Miss Sambles (Deputy Head) to seek further clarification on how the No Outsiders lessons will be used in school.</a:t>
            </a:r>
            <a:endParaRPr lang="en-GB" dirty="0"/>
          </a:p>
        </p:txBody>
      </p:sp>
    </p:spTree>
    <p:extLst>
      <p:ext uri="{BB962C8B-B14F-4D97-AF65-F5344CB8AC3E}">
        <p14:creationId xmlns:p14="http://schemas.microsoft.com/office/powerpoint/2010/main" val="29479020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TotalTime>
  <Words>1089</Words>
  <Application>Microsoft Office PowerPoint</Application>
  <PresentationFormat>Widescreen</PresentationFormat>
  <Paragraphs>72</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Calibri Light</vt:lpstr>
      <vt:lpstr>Times New Roman</vt:lpstr>
      <vt:lpstr>Office Theme</vt:lpstr>
      <vt:lpstr>Teaching the Equality Act at Botley Primary School</vt:lpstr>
      <vt:lpstr>What is the Equality Act?</vt:lpstr>
      <vt:lpstr>Why are we looking at this now?</vt:lpstr>
      <vt:lpstr>How are we aiming to improve?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might a lesson look like in Year R?</vt:lpstr>
      <vt:lpstr>What might a lesson look like in Year 1 or 2?</vt:lpstr>
      <vt:lpstr>What might a lesson look like in Year 3 and 4?</vt:lpstr>
      <vt:lpstr>What might a lesson look like in Year 5 and 6?</vt:lpstr>
      <vt:lpstr>Will these lessons prompt my child to ask challenging questions?</vt:lpstr>
      <vt:lpstr>Tackling prejudicial language…</vt:lpstr>
      <vt:lpstr>Addressing difficult questions…</vt:lpstr>
      <vt:lpstr>I have some further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the Equality Act at Botley Primary School</dc:title>
  <dc:creator>C Sambles</dc:creator>
  <cp:lastModifiedBy>claire.sambles</cp:lastModifiedBy>
  <cp:revision>14</cp:revision>
  <dcterms:created xsi:type="dcterms:W3CDTF">2021-05-23T09:35:15Z</dcterms:created>
  <dcterms:modified xsi:type="dcterms:W3CDTF">2021-05-27T13:48:42Z</dcterms:modified>
</cp:coreProperties>
</file>