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6" r:id="rId5"/>
    <p:sldId id="301" r:id="rId6"/>
    <p:sldId id="278" r:id="rId7"/>
    <p:sldId id="279" r:id="rId8"/>
    <p:sldId id="280" r:id="rId9"/>
    <p:sldId id="281" r:id="rId10"/>
    <p:sldId id="282" r:id="rId11"/>
    <p:sldId id="283" r:id="rId12"/>
    <p:sldId id="284" r:id="rId13"/>
    <p:sldId id="285" r:id="rId14"/>
    <p:sldId id="286" r:id="rId15"/>
    <p:sldId id="287" r:id="rId16"/>
    <p:sldId id="288" r:id="rId17"/>
    <p:sldId id="290" r:id="rId18"/>
    <p:sldId id="291" r:id="rId19"/>
    <p:sldId id="292" r:id="rId20"/>
    <p:sldId id="293" r:id="rId21"/>
    <p:sldId id="294" r:id="rId22"/>
    <p:sldId id="295" r:id="rId23"/>
    <p:sldId id="296" r:id="rId24"/>
    <p:sldId id="297" r:id="rId25"/>
    <p:sldId id="298" r:id="rId26"/>
    <p:sldId id="299" r:id="rId27"/>
    <p:sldId id="300" r:id="rId28"/>
    <p:sldId id="302" r:id="rId29"/>
    <p:sldId id="303" r:id="rId30"/>
    <p:sldId id="277" r:id="rId31"/>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77FCB3-6A94-4C93-9A9D-A7280233C577}"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1847515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7FCB3-6A94-4C93-9A9D-A7280233C577}"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3748869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77FCB3-6A94-4C93-9A9D-A7280233C577}"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2756362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77FCB3-6A94-4C93-9A9D-A7280233C577}"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2305486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77FCB3-6A94-4C93-9A9D-A7280233C577}" type="datetimeFigureOut">
              <a:rPr lang="en-GB" smtClean="0"/>
              <a:t>28/11/2021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2813711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77FCB3-6A94-4C93-9A9D-A7280233C577}" type="datetimeFigureOut">
              <a:rPr lang="en-GB" smtClean="0"/>
              <a:t>28/11/2021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1919521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7FCB3-6A94-4C93-9A9D-A7280233C577}" type="datetimeFigureOut">
              <a:rPr lang="en-GB" smtClean="0"/>
              <a:t>28/11/2021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1953201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77FCB3-6A94-4C93-9A9D-A7280233C577}"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3695062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77FCB3-6A94-4C93-9A9D-A7280233C577}"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3200460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7FCB3-6A94-4C93-9A9D-A7280233C577}"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1715878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7FCB3-6A94-4C93-9A9D-A7280233C577}"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A9DE6E-1205-4534-980E-5DDE43FBFC5C}" type="slidenum">
              <a:rPr lang="en-GB" smtClean="0"/>
              <a:t>‹#›</a:t>
            </a:fld>
            <a:endParaRPr lang="en-GB"/>
          </a:p>
        </p:txBody>
      </p:sp>
    </p:spTree>
    <p:extLst>
      <p:ext uri="{BB962C8B-B14F-4D97-AF65-F5344CB8AC3E}">
        <p14:creationId xmlns:p14="http://schemas.microsoft.com/office/powerpoint/2010/main" val="2897945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77FCB3-6A94-4C93-9A9D-A7280233C577}" type="datetimeFigureOut">
              <a:rPr lang="en-GB" smtClean="0"/>
              <a:t>28/11/2021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A9DE6E-1205-4534-980E-5DDE43FBFC5C}" type="slidenum">
              <a:rPr lang="en-GB" smtClean="0"/>
              <a:t>‹#›</a:t>
            </a:fld>
            <a:endParaRPr lang="en-GB"/>
          </a:p>
        </p:txBody>
      </p:sp>
    </p:spTree>
    <p:extLst>
      <p:ext uri="{BB962C8B-B14F-4D97-AF65-F5344CB8AC3E}">
        <p14:creationId xmlns:p14="http://schemas.microsoft.com/office/powerpoint/2010/main" val="2171100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03" y="255597"/>
            <a:ext cx="8837863" cy="6602403"/>
          </a:xfrm>
          <a:prstGeom prst="rect">
            <a:avLst/>
          </a:prstGeom>
        </p:spPr>
      </p:pic>
      <p:sp>
        <p:nvSpPr>
          <p:cNvPr id="6" name="TextBox 5"/>
          <p:cNvSpPr txBox="1"/>
          <p:nvPr/>
        </p:nvSpPr>
        <p:spPr>
          <a:xfrm>
            <a:off x="9144000" y="740642"/>
            <a:ext cx="2573383" cy="4401205"/>
          </a:xfrm>
          <a:prstGeom prst="rect">
            <a:avLst/>
          </a:prstGeom>
          <a:noFill/>
        </p:spPr>
        <p:txBody>
          <a:bodyPr wrap="square" rtlCol="0">
            <a:spAutoFit/>
          </a:bodyPr>
          <a:lstStyle/>
          <a:p>
            <a:r>
              <a:rPr lang="en-GB" sz="4000" dirty="0"/>
              <a:t>What do you think of this picture?  What do you notice?</a:t>
            </a:r>
          </a:p>
        </p:txBody>
      </p:sp>
    </p:spTree>
    <p:extLst>
      <p:ext uri="{BB962C8B-B14F-4D97-AF65-F5344CB8AC3E}">
        <p14:creationId xmlns:p14="http://schemas.microsoft.com/office/powerpoint/2010/main" val="1364979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299" y="566036"/>
            <a:ext cx="8126804" cy="5560445"/>
          </a:xfrm>
          <a:prstGeom prst="rect">
            <a:avLst/>
          </a:prstGeom>
        </p:spPr>
      </p:pic>
      <p:sp>
        <p:nvSpPr>
          <p:cNvPr id="3" name="TextBox 2"/>
          <p:cNvSpPr txBox="1"/>
          <p:nvPr/>
        </p:nvSpPr>
        <p:spPr>
          <a:xfrm>
            <a:off x="9144000" y="1541417"/>
            <a:ext cx="2573383" cy="4401205"/>
          </a:xfrm>
          <a:prstGeom prst="rect">
            <a:avLst/>
          </a:prstGeom>
          <a:noFill/>
        </p:spPr>
        <p:txBody>
          <a:bodyPr wrap="square" rtlCol="0">
            <a:spAutoFit/>
          </a:bodyPr>
          <a:lstStyle/>
          <a:p>
            <a:r>
              <a:rPr lang="en-GB" sz="4000" dirty="0"/>
              <a:t>What do you think of this picture?</a:t>
            </a:r>
          </a:p>
          <a:p>
            <a:r>
              <a:rPr lang="en-GB" sz="4000" dirty="0"/>
              <a:t>What do you notice?</a:t>
            </a:r>
          </a:p>
        </p:txBody>
      </p:sp>
    </p:spTree>
    <p:extLst>
      <p:ext uri="{BB962C8B-B14F-4D97-AF65-F5344CB8AC3E}">
        <p14:creationId xmlns:p14="http://schemas.microsoft.com/office/powerpoint/2010/main" val="3658991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3141" y="112404"/>
            <a:ext cx="10933611" cy="2062103"/>
          </a:xfrm>
          <a:prstGeom prst="rect">
            <a:avLst/>
          </a:prstGeom>
          <a:noFill/>
        </p:spPr>
        <p:txBody>
          <a:bodyPr wrap="square" rtlCol="0">
            <a:spAutoFit/>
          </a:bodyPr>
          <a:lstStyle/>
          <a:p>
            <a:r>
              <a:rPr lang="en-GB" sz="3200" dirty="0"/>
              <a:t>Although you all wear a uniform, you are all different and that is what makes you special, and it’s what makes our school so amazing.  We all have things that are the same and things that are different as well.</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2864" y="2174507"/>
            <a:ext cx="6234167" cy="4265483"/>
          </a:xfrm>
          <a:prstGeom prst="rect">
            <a:avLst/>
          </a:prstGeom>
        </p:spPr>
      </p:pic>
      <p:sp>
        <p:nvSpPr>
          <p:cNvPr id="5" name="Oval Callout 4"/>
          <p:cNvSpPr/>
          <p:nvPr/>
        </p:nvSpPr>
        <p:spPr>
          <a:xfrm>
            <a:off x="9237031" y="2455817"/>
            <a:ext cx="2246811" cy="1149531"/>
          </a:xfrm>
          <a:prstGeom prst="wedgeEllipseCallout">
            <a:avLst>
              <a:gd name="adj1" fmla="val -96996"/>
              <a:gd name="adj2" fmla="val 909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love Maths!</a:t>
            </a:r>
          </a:p>
        </p:txBody>
      </p:sp>
      <p:sp>
        <p:nvSpPr>
          <p:cNvPr id="6" name="Oval Callout 5"/>
          <p:cNvSpPr/>
          <p:nvPr/>
        </p:nvSpPr>
        <p:spPr>
          <a:xfrm>
            <a:off x="622663" y="2738846"/>
            <a:ext cx="2246811" cy="1149531"/>
          </a:xfrm>
          <a:prstGeom prst="wedgeEllipseCallout">
            <a:avLst>
              <a:gd name="adj1" fmla="val 76260"/>
              <a:gd name="adj2" fmla="val 6931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Maths is the best lesson ever!</a:t>
            </a:r>
          </a:p>
        </p:txBody>
      </p:sp>
      <p:sp>
        <p:nvSpPr>
          <p:cNvPr id="7" name="Oval Callout 6"/>
          <p:cNvSpPr/>
          <p:nvPr/>
        </p:nvSpPr>
        <p:spPr>
          <a:xfrm>
            <a:off x="352697" y="4963886"/>
            <a:ext cx="2246811" cy="1149531"/>
          </a:xfrm>
          <a:prstGeom prst="wedgeEllipseCallout">
            <a:avLst>
              <a:gd name="adj1" fmla="val 97190"/>
              <a:gd name="adj2" fmla="val -7045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love </a:t>
            </a:r>
          </a:p>
          <a:p>
            <a:pPr algn="ctr"/>
            <a:r>
              <a:rPr lang="en-GB" dirty="0">
                <a:solidFill>
                  <a:schemeClr val="tx1"/>
                </a:solidFill>
              </a:rPr>
              <a:t>cheese …….</a:t>
            </a:r>
          </a:p>
        </p:txBody>
      </p:sp>
      <p:sp>
        <p:nvSpPr>
          <p:cNvPr id="8" name="Oval Callout 7"/>
          <p:cNvSpPr/>
          <p:nvPr/>
        </p:nvSpPr>
        <p:spPr>
          <a:xfrm>
            <a:off x="9370421" y="4963886"/>
            <a:ext cx="2246811" cy="1149531"/>
          </a:xfrm>
          <a:prstGeom prst="wedgeEllipseCallout">
            <a:avLst>
              <a:gd name="adj1" fmla="val -146414"/>
              <a:gd name="adj2" fmla="val -5681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Cheese is the best food ever…</a:t>
            </a:r>
          </a:p>
        </p:txBody>
      </p:sp>
    </p:spTree>
    <p:extLst>
      <p:ext uri="{BB962C8B-B14F-4D97-AF65-F5344CB8AC3E}">
        <p14:creationId xmlns:p14="http://schemas.microsoft.com/office/powerpoint/2010/main" val="2604719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3551" y="520505"/>
            <a:ext cx="9931790" cy="1323439"/>
          </a:xfrm>
          <a:prstGeom prst="rect">
            <a:avLst/>
          </a:prstGeom>
          <a:noFill/>
        </p:spPr>
        <p:txBody>
          <a:bodyPr wrap="square" rtlCol="0">
            <a:spAutoFit/>
          </a:bodyPr>
          <a:lstStyle/>
          <a:p>
            <a:r>
              <a:rPr lang="en-GB" sz="4000" dirty="0"/>
              <a:t>So let’s be kind to each other and celebrate what makes us different and the same. </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7886" y="2973745"/>
            <a:ext cx="5563376" cy="2419688"/>
          </a:xfrm>
          <a:prstGeom prst="rect">
            <a:avLst/>
          </a:prstGeom>
        </p:spPr>
      </p:pic>
    </p:spTree>
    <p:extLst>
      <p:ext uri="{BB962C8B-B14F-4D97-AF65-F5344CB8AC3E}">
        <p14:creationId xmlns:p14="http://schemas.microsoft.com/office/powerpoint/2010/main" val="3307081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C0E52A-DF13-4274-9076-9D7F5C9CC097}"/>
              </a:ext>
            </a:extLst>
          </p:cNvPr>
          <p:cNvSpPr txBox="1"/>
          <p:nvPr/>
        </p:nvSpPr>
        <p:spPr>
          <a:xfrm>
            <a:off x="717452" y="858129"/>
            <a:ext cx="5866228" cy="5016758"/>
          </a:xfrm>
          <a:prstGeom prst="rect">
            <a:avLst/>
          </a:prstGeom>
          <a:noFill/>
        </p:spPr>
        <p:txBody>
          <a:bodyPr wrap="square" rtlCol="0">
            <a:spAutoFit/>
          </a:bodyPr>
          <a:lstStyle/>
          <a:p>
            <a:r>
              <a:rPr lang="en-GB" sz="3200" dirty="0"/>
              <a:t>It’s okay to be different to the people around us.</a:t>
            </a:r>
          </a:p>
          <a:p>
            <a:r>
              <a:rPr lang="en-GB" sz="3200" dirty="0"/>
              <a:t>We might look different, like different things, learn differently or think differently.</a:t>
            </a:r>
          </a:p>
          <a:p>
            <a:r>
              <a:rPr lang="en-GB" sz="3200" dirty="0"/>
              <a:t>That’s okay – we all have a </a:t>
            </a:r>
            <a:r>
              <a:rPr lang="en-GB" sz="3200" b="1" u="sng" dirty="0"/>
              <a:t>right</a:t>
            </a:r>
            <a:r>
              <a:rPr lang="en-GB" sz="3200" dirty="0"/>
              <a:t> to be our own person.</a:t>
            </a:r>
          </a:p>
          <a:p>
            <a:r>
              <a:rPr lang="en-GB" sz="3200" dirty="0"/>
              <a:t>We just need to make sure that we do that </a:t>
            </a:r>
            <a:r>
              <a:rPr lang="en-GB" sz="3200" b="1" u="sng" dirty="0"/>
              <a:t>respectfully</a:t>
            </a:r>
            <a:r>
              <a:rPr lang="en-GB" sz="3200" dirty="0"/>
              <a:t> and make sure we are still kind to others.</a:t>
            </a:r>
          </a:p>
        </p:txBody>
      </p:sp>
      <p:pic>
        <p:nvPicPr>
          <p:cNvPr id="3" name="Picture 2" descr="Screen Clipping">
            <a:extLst>
              <a:ext uri="{FF2B5EF4-FFF2-40B4-BE49-F238E27FC236}">
                <a16:creationId xmlns:a16="http://schemas.microsoft.com/office/drawing/2014/main" id="{15EF69AD-81CA-474B-AF57-B385FEAE95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2153" y="1306790"/>
            <a:ext cx="5076018" cy="4244419"/>
          </a:xfrm>
          <a:prstGeom prst="rect">
            <a:avLst/>
          </a:prstGeom>
        </p:spPr>
      </p:pic>
    </p:spTree>
    <p:extLst>
      <p:ext uri="{BB962C8B-B14F-4D97-AF65-F5344CB8AC3E}">
        <p14:creationId xmlns:p14="http://schemas.microsoft.com/office/powerpoint/2010/main" val="1890961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with medium confidence">
            <a:extLst>
              <a:ext uri="{FF2B5EF4-FFF2-40B4-BE49-F238E27FC236}">
                <a16:creationId xmlns:a16="http://schemas.microsoft.com/office/drawing/2014/main" id="{88C19E68-8D42-40C9-9A28-650FEE4525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6819" y="164585"/>
            <a:ext cx="7318362" cy="6528829"/>
          </a:xfrm>
          <a:prstGeom prst="rect">
            <a:avLst/>
          </a:prstGeom>
        </p:spPr>
      </p:pic>
    </p:spTree>
    <p:extLst>
      <p:ext uri="{BB962C8B-B14F-4D97-AF65-F5344CB8AC3E}">
        <p14:creationId xmlns:p14="http://schemas.microsoft.com/office/powerpoint/2010/main" val="3209819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07475BB1-4F69-40D8-9B78-06E2FD9ECE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8881" y="258822"/>
            <a:ext cx="7181728" cy="6340355"/>
          </a:xfrm>
          <a:prstGeom prst="rect">
            <a:avLst/>
          </a:prstGeom>
        </p:spPr>
      </p:pic>
    </p:spTree>
    <p:extLst>
      <p:ext uri="{BB962C8B-B14F-4D97-AF65-F5344CB8AC3E}">
        <p14:creationId xmlns:p14="http://schemas.microsoft.com/office/powerpoint/2010/main" val="10961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2F5AD30A-6AA4-42D9-89FB-78A58CF4B0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9442" y="171461"/>
            <a:ext cx="7097100" cy="6335097"/>
          </a:xfrm>
          <a:prstGeom prst="rect">
            <a:avLst/>
          </a:prstGeom>
        </p:spPr>
      </p:pic>
    </p:spTree>
    <p:extLst>
      <p:ext uri="{BB962C8B-B14F-4D97-AF65-F5344CB8AC3E}">
        <p14:creationId xmlns:p14="http://schemas.microsoft.com/office/powerpoint/2010/main" val="1310313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37AF41DE-E31C-4480-A91D-086E28C59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1682" y="142882"/>
            <a:ext cx="6935092" cy="6440798"/>
          </a:xfrm>
          <a:prstGeom prst="rect">
            <a:avLst/>
          </a:prstGeom>
        </p:spPr>
      </p:pic>
    </p:spTree>
    <p:extLst>
      <p:ext uri="{BB962C8B-B14F-4D97-AF65-F5344CB8AC3E}">
        <p14:creationId xmlns:p14="http://schemas.microsoft.com/office/powerpoint/2010/main" val="4168131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room, several&#10;&#10;Description automatically generated">
            <a:extLst>
              <a:ext uri="{FF2B5EF4-FFF2-40B4-BE49-F238E27FC236}">
                <a16:creationId xmlns:a16="http://schemas.microsoft.com/office/drawing/2014/main" id="{C27593B2-9F2F-4C4E-A956-404419CB47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710" y="581419"/>
            <a:ext cx="11218579" cy="5270741"/>
          </a:xfrm>
          <a:prstGeom prst="rect">
            <a:avLst/>
          </a:prstGeom>
        </p:spPr>
      </p:pic>
    </p:spTree>
    <p:extLst>
      <p:ext uri="{BB962C8B-B14F-4D97-AF65-F5344CB8AC3E}">
        <p14:creationId xmlns:p14="http://schemas.microsoft.com/office/powerpoint/2010/main" val="1438452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8A93B9E0-9B6D-40BE-BD9A-B7FE67FBF2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4495" y="274032"/>
            <a:ext cx="6693234" cy="6191599"/>
          </a:xfrm>
          <a:prstGeom prst="rect">
            <a:avLst/>
          </a:prstGeom>
        </p:spPr>
      </p:pic>
    </p:spTree>
    <p:extLst>
      <p:ext uri="{BB962C8B-B14F-4D97-AF65-F5344CB8AC3E}">
        <p14:creationId xmlns:p14="http://schemas.microsoft.com/office/powerpoint/2010/main" val="2901293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sign&#10;&#10;Description automatically generated">
            <a:extLst>
              <a:ext uri="{FF2B5EF4-FFF2-40B4-BE49-F238E27FC236}">
                <a16:creationId xmlns:a16="http://schemas.microsoft.com/office/drawing/2014/main" id="{C532E240-8057-45EA-ADD8-0E34D5FD6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5361" y="162378"/>
            <a:ext cx="6913555" cy="6231100"/>
          </a:xfrm>
          <a:prstGeom prst="rect">
            <a:avLst/>
          </a:prstGeom>
        </p:spPr>
      </p:pic>
    </p:spTree>
    <p:extLst>
      <p:ext uri="{BB962C8B-B14F-4D97-AF65-F5344CB8AC3E}">
        <p14:creationId xmlns:p14="http://schemas.microsoft.com/office/powerpoint/2010/main" val="2413685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ape&#10;&#10;Description automatically generated">
            <a:extLst>
              <a:ext uri="{FF2B5EF4-FFF2-40B4-BE49-F238E27FC236}">
                <a16:creationId xmlns:a16="http://schemas.microsoft.com/office/drawing/2014/main" id="{AE885F09-17D7-4460-B48E-223A7C56C6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7362" y="260186"/>
            <a:ext cx="6660845" cy="6239088"/>
          </a:xfrm>
          <a:prstGeom prst="rect">
            <a:avLst/>
          </a:prstGeom>
        </p:spPr>
      </p:pic>
    </p:spTree>
    <p:extLst>
      <p:ext uri="{BB962C8B-B14F-4D97-AF65-F5344CB8AC3E}">
        <p14:creationId xmlns:p14="http://schemas.microsoft.com/office/powerpoint/2010/main" val="1519959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indoor&#10;&#10;Description automatically generated">
            <a:extLst>
              <a:ext uri="{FF2B5EF4-FFF2-40B4-BE49-F238E27FC236}">
                <a16:creationId xmlns:a16="http://schemas.microsoft.com/office/drawing/2014/main" id="{6566A055-8EB2-4F36-AF4F-452BEBAE0D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0622" y="298070"/>
            <a:ext cx="7158800" cy="6258415"/>
          </a:xfrm>
          <a:prstGeom prst="rect">
            <a:avLst/>
          </a:prstGeom>
        </p:spPr>
      </p:pic>
    </p:spTree>
    <p:extLst>
      <p:ext uri="{BB962C8B-B14F-4D97-AF65-F5344CB8AC3E}">
        <p14:creationId xmlns:p14="http://schemas.microsoft.com/office/powerpoint/2010/main" val="2209844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container, can, painted&#10;&#10;Description automatically generated">
            <a:extLst>
              <a:ext uri="{FF2B5EF4-FFF2-40B4-BE49-F238E27FC236}">
                <a16:creationId xmlns:a16="http://schemas.microsoft.com/office/drawing/2014/main" id="{25D4DBAC-BDB5-4A97-804D-8C5CC10D35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477" y="534676"/>
            <a:ext cx="11111865" cy="5219009"/>
          </a:xfrm>
          <a:prstGeom prst="rect">
            <a:avLst/>
          </a:prstGeom>
        </p:spPr>
      </p:pic>
    </p:spTree>
    <p:extLst>
      <p:ext uri="{BB962C8B-B14F-4D97-AF65-F5344CB8AC3E}">
        <p14:creationId xmlns:p14="http://schemas.microsoft.com/office/powerpoint/2010/main" val="126623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ACC82022-DC0A-4DEA-95EA-F85549BFAD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3366" y="288544"/>
            <a:ext cx="6802492" cy="5999713"/>
          </a:xfrm>
          <a:prstGeom prst="rect">
            <a:avLst/>
          </a:prstGeom>
        </p:spPr>
      </p:pic>
    </p:spTree>
    <p:extLst>
      <p:ext uri="{BB962C8B-B14F-4D97-AF65-F5344CB8AC3E}">
        <p14:creationId xmlns:p14="http://schemas.microsoft.com/office/powerpoint/2010/main" val="454122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a shark&#10;&#10;Description automatically generated with low confidence">
            <a:extLst>
              <a:ext uri="{FF2B5EF4-FFF2-40B4-BE49-F238E27FC236}">
                <a16:creationId xmlns:a16="http://schemas.microsoft.com/office/drawing/2014/main" id="{77FD7CF0-F6AE-45C5-87E8-E82E0744D5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1148" y="205577"/>
            <a:ext cx="7362159" cy="6174714"/>
          </a:xfrm>
          <a:prstGeom prst="rect">
            <a:avLst/>
          </a:prstGeom>
        </p:spPr>
      </p:pic>
    </p:spTree>
    <p:extLst>
      <p:ext uri="{BB962C8B-B14F-4D97-AF65-F5344CB8AC3E}">
        <p14:creationId xmlns:p14="http://schemas.microsoft.com/office/powerpoint/2010/main" val="2466870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colorful, several&#10;&#10;Description automatically generated">
            <a:extLst>
              <a:ext uri="{FF2B5EF4-FFF2-40B4-BE49-F238E27FC236}">
                <a16:creationId xmlns:a16="http://schemas.microsoft.com/office/drawing/2014/main" id="{E005CF7C-2DDC-4A79-B75F-23B623249C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062" y="700747"/>
            <a:ext cx="11084919" cy="5208734"/>
          </a:xfrm>
          <a:prstGeom prst="rect">
            <a:avLst/>
          </a:prstGeom>
        </p:spPr>
      </p:pic>
    </p:spTree>
    <p:extLst>
      <p:ext uri="{BB962C8B-B14F-4D97-AF65-F5344CB8AC3E}">
        <p14:creationId xmlns:p14="http://schemas.microsoft.com/office/powerpoint/2010/main" val="2403550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9CC27A70-48FD-4422-9C21-0123AF1593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197" y="436676"/>
            <a:ext cx="10946218" cy="5274807"/>
          </a:xfrm>
          <a:prstGeom prst="rect">
            <a:avLst/>
          </a:prstGeom>
        </p:spPr>
      </p:pic>
    </p:spTree>
    <p:extLst>
      <p:ext uri="{BB962C8B-B14F-4D97-AF65-F5344CB8AC3E}">
        <p14:creationId xmlns:p14="http://schemas.microsoft.com/office/powerpoint/2010/main" val="3749811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tableware, dishware, plate&#10;&#10;Description automatically generated">
            <a:extLst>
              <a:ext uri="{FF2B5EF4-FFF2-40B4-BE49-F238E27FC236}">
                <a16:creationId xmlns:a16="http://schemas.microsoft.com/office/drawing/2014/main" id="{ECB67821-6EC7-41BD-9E83-72A3292591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326" y="656966"/>
            <a:ext cx="11233307" cy="5209262"/>
          </a:xfrm>
          <a:prstGeom prst="rect">
            <a:avLst/>
          </a:prstGeom>
        </p:spPr>
      </p:pic>
    </p:spTree>
    <p:extLst>
      <p:ext uri="{BB962C8B-B14F-4D97-AF65-F5344CB8AC3E}">
        <p14:creationId xmlns:p14="http://schemas.microsoft.com/office/powerpoint/2010/main" val="17924551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A8CCB8C1-FB3F-4679-8BB4-5FE921526E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799" y="501778"/>
            <a:ext cx="11199249" cy="5260856"/>
          </a:xfrm>
          <a:prstGeom prst="rect">
            <a:avLst/>
          </a:prstGeom>
        </p:spPr>
      </p:pic>
    </p:spTree>
    <p:extLst>
      <p:ext uri="{BB962C8B-B14F-4D97-AF65-F5344CB8AC3E}">
        <p14:creationId xmlns:p14="http://schemas.microsoft.com/office/powerpoint/2010/main" val="7576608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9191DA0B-09AE-49C4-B5D9-E514F5C329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9618" y="232717"/>
            <a:ext cx="7243871" cy="6158756"/>
          </a:xfrm>
          <a:prstGeom prst="rect">
            <a:avLst/>
          </a:prstGeom>
        </p:spPr>
      </p:pic>
    </p:spTree>
    <p:extLst>
      <p:ext uri="{BB962C8B-B14F-4D97-AF65-F5344CB8AC3E}">
        <p14:creationId xmlns:p14="http://schemas.microsoft.com/office/powerpoint/2010/main" val="3265724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98BB80E3-0F76-4F98-97BA-F6BEE80930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0156" y="279683"/>
            <a:ext cx="6533506" cy="5912611"/>
          </a:xfrm>
          <a:prstGeom prst="rect">
            <a:avLst/>
          </a:prstGeom>
        </p:spPr>
      </p:pic>
    </p:spTree>
    <p:extLst>
      <p:ext uri="{BB962C8B-B14F-4D97-AF65-F5344CB8AC3E}">
        <p14:creationId xmlns:p14="http://schemas.microsoft.com/office/powerpoint/2010/main" val="2138693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6C977A09-1A1C-44B8-A4F0-331368AC60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7636" y="185528"/>
            <a:ext cx="7145176" cy="6170173"/>
          </a:xfrm>
          <a:prstGeom prst="rect">
            <a:avLst/>
          </a:prstGeom>
        </p:spPr>
      </p:pic>
    </p:spTree>
    <p:extLst>
      <p:ext uri="{BB962C8B-B14F-4D97-AF65-F5344CB8AC3E}">
        <p14:creationId xmlns:p14="http://schemas.microsoft.com/office/powerpoint/2010/main" val="4145610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container&#10;&#10;Description automatically generated">
            <a:extLst>
              <a:ext uri="{FF2B5EF4-FFF2-40B4-BE49-F238E27FC236}">
                <a16:creationId xmlns:a16="http://schemas.microsoft.com/office/drawing/2014/main" id="{2D75B605-B0F4-4958-B5AB-4158AC24CA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2253" y="237036"/>
            <a:ext cx="7073766" cy="6276306"/>
          </a:xfrm>
          <a:prstGeom prst="rect">
            <a:avLst/>
          </a:prstGeom>
        </p:spPr>
      </p:pic>
    </p:spTree>
    <p:extLst>
      <p:ext uri="{BB962C8B-B14F-4D97-AF65-F5344CB8AC3E}">
        <p14:creationId xmlns:p14="http://schemas.microsoft.com/office/powerpoint/2010/main" val="14982790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indoor&#10;&#10;Description automatically generated">
            <a:extLst>
              <a:ext uri="{FF2B5EF4-FFF2-40B4-BE49-F238E27FC236}">
                <a16:creationId xmlns:a16="http://schemas.microsoft.com/office/drawing/2014/main" id="{0018F6FC-DCA9-4C9F-ACF6-33AC73CA8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307" y="572116"/>
            <a:ext cx="11520526" cy="5392586"/>
          </a:xfrm>
          <a:prstGeom prst="rect">
            <a:avLst/>
          </a:prstGeom>
        </p:spPr>
      </p:pic>
    </p:spTree>
    <p:extLst>
      <p:ext uri="{BB962C8B-B14F-4D97-AF65-F5344CB8AC3E}">
        <p14:creationId xmlns:p14="http://schemas.microsoft.com/office/powerpoint/2010/main" val="121368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colorful, several&#10;&#10;Description automatically generated">
            <a:extLst>
              <a:ext uri="{FF2B5EF4-FFF2-40B4-BE49-F238E27FC236}">
                <a16:creationId xmlns:a16="http://schemas.microsoft.com/office/drawing/2014/main" id="{CD60ECDC-0409-4421-8D99-89AA0864F5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495" y="525370"/>
            <a:ext cx="11206647" cy="5256451"/>
          </a:xfrm>
          <a:prstGeom prst="rect">
            <a:avLst/>
          </a:prstGeom>
        </p:spPr>
      </p:pic>
    </p:spTree>
    <p:extLst>
      <p:ext uri="{BB962C8B-B14F-4D97-AF65-F5344CB8AC3E}">
        <p14:creationId xmlns:p14="http://schemas.microsoft.com/office/powerpoint/2010/main" val="3685927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7B3A1B-2B61-4847-90A0-13AA329EB775}"/>
              </a:ext>
            </a:extLst>
          </p:cNvPr>
          <p:cNvSpPr txBox="1"/>
          <p:nvPr/>
        </p:nvSpPr>
        <p:spPr>
          <a:xfrm>
            <a:off x="900752" y="764275"/>
            <a:ext cx="4981433" cy="5078313"/>
          </a:xfrm>
          <a:prstGeom prst="rect">
            <a:avLst/>
          </a:prstGeom>
          <a:noFill/>
        </p:spPr>
        <p:txBody>
          <a:bodyPr wrap="square" rtlCol="0">
            <a:spAutoFit/>
          </a:bodyPr>
          <a:lstStyle/>
          <a:p>
            <a:r>
              <a:rPr lang="en-GB" sz="3600" dirty="0"/>
              <a:t>We want you all to be who you are – because you are amazing!</a:t>
            </a:r>
          </a:p>
          <a:p>
            <a:r>
              <a:rPr lang="en-GB" sz="3600" dirty="0"/>
              <a:t>You have the </a:t>
            </a:r>
            <a:r>
              <a:rPr lang="en-GB" sz="3600" b="1" u="sng" dirty="0"/>
              <a:t>right</a:t>
            </a:r>
            <a:r>
              <a:rPr lang="en-GB" sz="3600" dirty="0"/>
              <a:t> to be who you are, special and unique.</a:t>
            </a:r>
          </a:p>
          <a:p>
            <a:r>
              <a:rPr lang="en-GB" sz="3600" dirty="0"/>
              <a:t>Remember – you need to do that in a </a:t>
            </a:r>
            <a:r>
              <a:rPr lang="en-GB" sz="3600" b="1" u="sng" dirty="0"/>
              <a:t>respectful </a:t>
            </a:r>
            <a:r>
              <a:rPr lang="en-GB" sz="3600" dirty="0"/>
              <a:t>way.</a:t>
            </a:r>
          </a:p>
        </p:txBody>
      </p:sp>
      <p:pic>
        <p:nvPicPr>
          <p:cNvPr id="4" name="Picture 3" descr="A picture containing text&#10;&#10;Description automatically generated">
            <a:extLst>
              <a:ext uri="{FF2B5EF4-FFF2-40B4-BE49-F238E27FC236}">
                <a16:creationId xmlns:a16="http://schemas.microsoft.com/office/drawing/2014/main" id="{FCA656CB-AD0E-44A1-91D5-58571D752F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9696" y="1045620"/>
            <a:ext cx="4385807" cy="5001081"/>
          </a:xfrm>
          <a:prstGeom prst="rect">
            <a:avLst/>
          </a:prstGeom>
          <a:ln w="28575">
            <a:solidFill>
              <a:schemeClr val="accent1"/>
            </a:solidFill>
          </a:ln>
        </p:spPr>
      </p:pic>
    </p:spTree>
    <p:extLst>
      <p:ext uri="{BB962C8B-B14F-4D97-AF65-F5344CB8AC3E}">
        <p14:creationId xmlns:p14="http://schemas.microsoft.com/office/powerpoint/2010/main" val="30644835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4C6DF6-D5BA-4A77-8BB8-CE44E741D980}"/>
              </a:ext>
            </a:extLst>
          </p:cNvPr>
          <p:cNvSpPr txBox="1"/>
          <p:nvPr/>
        </p:nvSpPr>
        <p:spPr>
          <a:xfrm>
            <a:off x="215704" y="168812"/>
            <a:ext cx="11760591" cy="6524863"/>
          </a:xfrm>
          <a:prstGeom prst="rect">
            <a:avLst/>
          </a:prstGeom>
          <a:noFill/>
        </p:spPr>
        <p:txBody>
          <a:bodyPr wrap="square" rtlCol="0">
            <a:spAutoFit/>
          </a:bodyPr>
          <a:lstStyle/>
          <a:p>
            <a:r>
              <a:rPr lang="en-GB" sz="2200" b="1" dirty="0">
                <a:latin typeface="Comic Sans MS" panose="030F0702030302020204" pitchFamily="66" charset="0"/>
              </a:rPr>
              <a:t>Which way is better?</a:t>
            </a:r>
          </a:p>
          <a:p>
            <a:pPr marL="285750" indent="-285750">
              <a:buFont typeface="Arial" panose="020B0604020202020204" pitchFamily="34" charset="0"/>
              <a:buChar char="•"/>
            </a:pPr>
            <a:r>
              <a:rPr lang="en-GB" sz="2200" dirty="0">
                <a:latin typeface="Comic Sans MS" panose="030F0702030302020204" pitchFamily="66" charset="0"/>
              </a:rPr>
              <a:t>You ask a friend to play and they say ‘No, I’m going to play football instead, but thanks for asking.’</a:t>
            </a:r>
          </a:p>
          <a:p>
            <a:pPr marL="285750" indent="-285750">
              <a:buFont typeface="Arial" panose="020B0604020202020204" pitchFamily="34" charset="0"/>
              <a:buChar char="•"/>
            </a:pPr>
            <a:r>
              <a:rPr lang="en-GB" sz="2200" dirty="0">
                <a:latin typeface="Comic Sans MS" panose="030F0702030302020204" pitchFamily="66" charset="0"/>
              </a:rPr>
              <a:t>You ask a friend to play and they shout ‘no’ as they run over to the football pitch.</a:t>
            </a:r>
          </a:p>
          <a:p>
            <a:endParaRPr lang="en-GB" sz="2200" dirty="0">
              <a:latin typeface="Comic Sans MS" panose="030F0702030302020204" pitchFamily="66" charset="0"/>
            </a:endParaRPr>
          </a:p>
          <a:p>
            <a:r>
              <a:rPr lang="en-GB" sz="2200" b="1" dirty="0">
                <a:latin typeface="Comic Sans MS" panose="030F0702030302020204" pitchFamily="66" charset="0"/>
              </a:rPr>
              <a:t>Which way is better?</a:t>
            </a:r>
          </a:p>
          <a:p>
            <a:pPr marL="285750" indent="-285750">
              <a:buFont typeface="Arial" panose="020B0604020202020204" pitchFamily="34" charset="0"/>
              <a:buChar char="•"/>
            </a:pPr>
            <a:r>
              <a:rPr lang="en-GB" sz="2200" dirty="0">
                <a:latin typeface="Comic Sans MS" panose="030F0702030302020204" pitchFamily="66" charset="0"/>
              </a:rPr>
              <a:t>You want a quiet playtime.  Your friends all want to play basketball and tell you that you have to join in or you are not their friend.</a:t>
            </a:r>
          </a:p>
          <a:p>
            <a:pPr marL="285750" indent="-285750">
              <a:buFont typeface="Arial" panose="020B0604020202020204" pitchFamily="34" charset="0"/>
              <a:buChar char="•"/>
            </a:pPr>
            <a:r>
              <a:rPr lang="en-GB" sz="2200" dirty="0">
                <a:latin typeface="Comic Sans MS" panose="030F0702030302020204" pitchFamily="66" charset="0"/>
              </a:rPr>
              <a:t>You want a quiet playtime.  Your friends all want to play basketball.  They leave you but check in with you every now and then to make sure you are okay.</a:t>
            </a:r>
          </a:p>
          <a:p>
            <a:pPr marL="285750" indent="-285750">
              <a:buFont typeface="Arial" panose="020B0604020202020204" pitchFamily="34" charset="0"/>
              <a:buChar char="•"/>
            </a:pPr>
            <a:endParaRPr lang="en-GB" sz="2200" dirty="0">
              <a:latin typeface="Comic Sans MS" panose="030F0702030302020204" pitchFamily="66" charset="0"/>
            </a:endParaRPr>
          </a:p>
          <a:p>
            <a:r>
              <a:rPr lang="en-GB" sz="2200" b="1" dirty="0">
                <a:latin typeface="Comic Sans MS" panose="030F0702030302020204" pitchFamily="66" charset="0"/>
              </a:rPr>
              <a:t>Which way is better?</a:t>
            </a:r>
          </a:p>
          <a:p>
            <a:pPr marL="285750" indent="-285750">
              <a:buFont typeface="Arial" panose="020B0604020202020204" pitchFamily="34" charset="0"/>
              <a:buChar char="•"/>
            </a:pPr>
            <a:r>
              <a:rPr lang="en-GB" sz="2200" dirty="0">
                <a:latin typeface="Comic Sans MS" panose="030F0702030302020204" pitchFamily="66" charset="0"/>
              </a:rPr>
              <a:t>You are working in a group with your friends.  They all want to do a role play to show what you have learned but you don’t want to because you feel embarrassed.  You make them all do a poster instead, because that’s what you want to do.</a:t>
            </a:r>
          </a:p>
          <a:p>
            <a:pPr marL="285750" indent="-285750">
              <a:buFont typeface="Arial" panose="020B0604020202020204" pitchFamily="34" charset="0"/>
              <a:buChar char="•"/>
            </a:pPr>
            <a:r>
              <a:rPr lang="en-GB" sz="2200" dirty="0">
                <a:latin typeface="Comic Sans MS" panose="030F0702030302020204" pitchFamily="66" charset="0"/>
              </a:rPr>
              <a:t>You are working in a group with your friends.  They all want to do a role play to show what you have learned because you feel embarrassed.  You ask if you can be a ‘director’ and advise them, but you ask not to do the acting because you don’t like doing that.</a:t>
            </a:r>
            <a:endParaRPr lang="en-GB" dirty="0"/>
          </a:p>
        </p:txBody>
      </p:sp>
    </p:spTree>
    <p:extLst>
      <p:ext uri="{BB962C8B-B14F-4D97-AF65-F5344CB8AC3E}">
        <p14:creationId xmlns:p14="http://schemas.microsoft.com/office/powerpoint/2010/main" val="2614489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2025" y="604911"/>
            <a:ext cx="8862646" cy="6001643"/>
          </a:xfrm>
          <a:prstGeom prst="rect">
            <a:avLst/>
          </a:prstGeom>
          <a:noFill/>
        </p:spPr>
        <p:txBody>
          <a:bodyPr wrap="square" rtlCol="0">
            <a:spAutoFit/>
          </a:bodyPr>
          <a:lstStyle/>
          <a:p>
            <a:r>
              <a:rPr lang="en-GB" sz="3200" dirty="0"/>
              <a:t>Dear God,</a:t>
            </a:r>
            <a:br>
              <a:rPr lang="en-GB" sz="3200" dirty="0"/>
            </a:br>
            <a:r>
              <a:rPr lang="en-GB" sz="3200" dirty="0"/>
              <a:t>We celebrate the ways in which we are different.</a:t>
            </a:r>
            <a:br>
              <a:rPr lang="en-GB" sz="3200" dirty="0"/>
            </a:br>
            <a:r>
              <a:rPr lang="en-GB" sz="3200" dirty="0"/>
              <a:t>Thank you that you have made each of us a one-off, and that you love us.</a:t>
            </a:r>
            <a:br>
              <a:rPr lang="en-GB" sz="3200" dirty="0"/>
            </a:br>
            <a:r>
              <a:rPr lang="en-GB" sz="3200" dirty="0"/>
              <a:t>Help us to value and celebrate the uniqueness of others.</a:t>
            </a:r>
            <a:br>
              <a:rPr lang="en-GB" sz="3200" dirty="0"/>
            </a:br>
            <a:r>
              <a:rPr lang="en-GB" sz="3200" dirty="0"/>
              <a:t>Help us to be comfortable with difference and to remember that deep down, we are all the same on the inside and are all created in your image.</a:t>
            </a:r>
            <a:br>
              <a:rPr lang="en-GB" sz="3200" dirty="0"/>
            </a:br>
            <a:r>
              <a:rPr lang="en-GB" sz="3200" dirty="0"/>
              <a:t>Help us to be tolerant, understanding and accepting.</a:t>
            </a:r>
            <a:br>
              <a:rPr lang="en-GB" sz="3200" dirty="0"/>
            </a:br>
            <a:br>
              <a:rPr lang="en-GB" sz="3200" dirty="0"/>
            </a:br>
            <a:r>
              <a:rPr lang="en-GB" sz="3200" b="1" dirty="0"/>
              <a:t>Amen.</a:t>
            </a:r>
            <a:endParaRPr lang="en-GB" sz="3200" dirty="0"/>
          </a:p>
        </p:txBody>
      </p:sp>
    </p:spTree>
    <p:extLst>
      <p:ext uri="{BB962C8B-B14F-4D97-AF65-F5344CB8AC3E}">
        <p14:creationId xmlns:p14="http://schemas.microsoft.com/office/powerpoint/2010/main" val="2002451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533</Words>
  <Application>Microsoft Office PowerPoint</Application>
  <PresentationFormat>Widescreen</PresentationFormat>
  <Paragraphs>29</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claire.sambles</dc:creator>
  <cp:lastModifiedBy>claire sambles</cp:lastModifiedBy>
  <cp:revision>8</cp:revision>
  <cp:lastPrinted>2021-03-17T11:08:25Z</cp:lastPrinted>
  <dcterms:created xsi:type="dcterms:W3CDTF">2021-02-25T11:38:28Z</dcterms:created>
  <dcterms:modified xsi:type="dcterms:W3CDTF">2021-11-28T17:29:42Z</dcterms:modified>
</cp:coreProperties>
</file>