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64" r:id="rId5"/>
    <p:sldId id="265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247C1-B7F7-4121-97E3-01A7051595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E92E08-368C-433F-BE26-9B0145E31B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C455A-63AA-4A9D-828A-BB1DD692E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386AEA-E1E8-45F2-AED8-41782C6B8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EA368A-2815-4DD2-9C1A-E335CD498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311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B37AC-D287-4DD3-AA02-D1723F3EF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844DB-DD1C-42D1-BBC7-0F43C63845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DBCF-A8AE-47EC-A687-02E57D992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88E179-9CB7-4716-BA54-B6566436A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C6BC3-6955-49EB-9893-3E52C7EB6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55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C7FF7-54C4-41D1-ABD4-98C3804E4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A0C111-4B4E-4F84-AC48-83C5A07B15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B3684-9DD3-45E1-897A-CC5FF6AD8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7B9D0-EF37-4337-9587-B6BB4DD9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2C7D8-6926-437A-BCD8-744C073E0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554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B5E39-354F-4810-9E75-50890C78A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8B7F2-1352-4AE4-84A1-00D7293C55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1BB296-3FD4-4F27-96D6-3D37A7C492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10B619-D4FB-43E3-9FF9-A3DCF01CC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558D69-B6D6-478C-9290-9509B9DF0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DD6CC-C98E-41D5-8974-F52525C67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24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0FC88-BE75-4C73-A32D-38BE283CC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F8A6D6-827A-4211-BC83-FF79CC11B3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BB9AC6-0D86-4F05-A227-56E570DBED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CEB9CC-8874-4686-942C-E925BD0576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272A7A-AED4-47E2-B207-E67BF9B578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47BF01-0D17-42F9-844C-69AD5CB1A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C222E0-0F81-420C-821A-F9EF6AA2B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DD4172-0C86-4176-A25A-68FEBAAC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59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6990E-2AF8-43DC-A736-F6FA6EE5D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6492AE-98D9-45E4-BF86-BACEBB3C3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D31921-18F5-4CCD-A185-3F81008C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AE6F04-1BCA-4BC9-8D7D-DBFCDAF83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989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E45518-6277-414D-B0E2-2F2B0B89D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D03070-B4E4-46C5-9013-DB9A356FD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ACACC7-6525-432D-9BCA-D904FE235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172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D9F9F-E826-4BF6-ACB4-8A8D8503D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BD23A-BCCA-4A35-BEF0-A98AD91CC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CF58DC-1CEE-4AC9-82E2-5A5F05BDB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30874B-B7E3-4DDC-A90C-48E528B72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C917D1-53CE-4DD6-83EE-3BFB58C65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DD6E9-80FA-4DD7-AADB-CA72399B3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472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BF4B0-E6BB-4688-971C-F2BBDF228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FF7349-0260-439E-94A3-ED01ABF151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6CC61-7932-41E3-9B30-8819D510C8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6C0B2-3436-4D94-BE0A-5E735D3CC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2CFEA-4DFC-415F-B1DD-5B95500C4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C5D200-D5C0-4525-9420-4DC9F312D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70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2FAB2-3335-494B-ADB3-AA1938B59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0143F9-21B3-4FA4-BC34-C4A2EFAE6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305AD0-DC37-433F-B6E0-FE9B31576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AAF1EA-F0AA-461B-B4E8-179E9C3DF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95CC1-9C3D-4782-91B7-C0CB540CB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716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A1379C-FEAA-4E34-9874-49BBAD4B26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1DA0D4-369D-47B6-B673-11BAF398C3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5A29B-950E-440E-8140-0A748DA43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E5577-216D-4D3E-A3FD-FBE52C531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B4CA0-731B-4CBB-AAB1-C22EA68F9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822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A39CF8-9E48-437E-B053-D17929B22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D6D8D-BCA2-4244-822A-EBFF81D39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31C79-7363-46B7-A22B-28047F57B3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7D96A-617B-44E1-96FA-A69B186FAF98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C597B-CB59-47D3-A4B0-87047EC626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68B634-3C2F-4708-8D0B-ACBD178814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38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A9433-88AE-4FF5-85A1-FA815FB4A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201400" cy="1325563"/>
          </a:xfrm>
        </p:spPr>
        <p:txBody>
          <a:bodyPr>
            <a:normAutofit fontScale="90000"/>
          </a:bodyPr>
          <a:lstStyle/>
          <a:p>
            <a:r>
              <a:rPr lang="en-GB" sz="6600" b="1" dirty="0">
                <a:latin typeface="Arial Nova Light" panose="020B0304020202020204" pitchFamily="34" charset="0"/>
              </a:rPr>
              <a:t>The Botley School Hope Project!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076713-CC9C-49BD-95B5-831E14D93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69" y="2051666"/>
            <a:ext cx="11660819" cy="456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1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02568DD-51EF-419C-8265-FD71A7809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394" y="340149"/>
            <a:ext cx="11775646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dirty="0">
                <a:latin typeface="Arial Nova Light" panose="020B0304020202020204" pitchFamily="34" charset="0"/>
              </a:rPr>
              <a:t>Who</a:t>
            </a:r>
            <a:r>
              <a:rPr lang="en-GB" sz="3600" b="1" dirty="0">
                <a:latin typeface="Arial Nova Light" panose="020B0304020202020204" pitchFamily="34" charset="0"/>
              </a:rPr>
              <a:t> are our new Botley Primary school </a:t>
            </a:r>
            <a:r>
              <a:rPr lang="en-GB" sz="6000" dirty="0">
                <a:solidFill>
                  <a:srgbClr val="00B050"/>
                </a:solidFill>
              </a:rPr>
              <a:t/>
            </a:r>
            <a:br>
              <a:rPr lang="en-GB" sz="6000" dirty="0">
                <a:solidFill>
                  <a:srgbClr val="00B050"/>
                </a:solidFill>
              </a:rPr>
            </a:br>
            <a:r>
              <a:rPr lang="en-GB" sz="5400" b="1" dirty="0">
                <a:solidFill>
                  <a:srgbClr val="002060"/>
                </a:solidFill>
                <a:latin typeface="Arial Nova Light" panose="020B0304020202020204" pitchFamily="34" charset="0"/>
              </a:rPr>
              <a:t>C</a:t>
            </a:r>
            <a:r>
              <a:rPr lang="en-GB" sz="54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5400" b="1" dirty="0">
                <a:solidFill>
                  <a:srgbClr val="00FF00"/>
                </a:solidFill>
                <a:latin typeface="Arial Nova Light" panose="020B0304020202020204" pitchFamily="34" charset="0"/>
              </a:rPr>
              <a:t>H</a:t>
            </a:r>
            <a:r>
              <a:rPr lang="en-GB" sz="54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5400" b="1" dirty="0">
                <a:solidFill>
                  <a:schemeClr val="accent5">
                    <a:lumMod val="75000"/>
                  </a:schemeClr>
                </a:solidFill>
                <a:latin typeface="Arial Nova Light" panose="020B0304020202020204" pitchFamily="34" charset="0"/>
              </a:rPr>
              <a:t>A</a:t>
            </a:r>
            <a:r>
              <a:rPr lang="en-GB" sz="54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5400" b="1" dirty="0">
                <a:solidFill>
                  <a:srgbClr val="FF3300"/>
                </a:solidFill>
                <a:latin typeface="Arial Nova Light" panose="020B0304020202020204" pitchFamily="34" charset="0"/>
              </a:rPr>
              <a:t>M</a:t>
            </a:r>
            <a:r>
              <a:rPr lang="en-GB" sz="54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5400" b="1" dirty="0">
                <a:solidFill>
                  <a:schemeClr val="accent4"/>
                </a:solidFill>
                <a:latin typeface="Arial Nova Light" panose="020B0304020202020204" pitchFamily="34" charset="0"/>
              </a:rPr>
              <a:t>P</a:t>
            </a:r>
            <a:r>
              <a:rPr lang="en-GB" sz="54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5400" b="1" dirty="0">
                <a:solidFill>
                  <a:srgbClr val="7030A0"/>
                </a:solidFill>
                <a:latin typeface="Arial Nova Light" panose="020B0304020202020204" pitchFamily="34" charset="0"/>
              </a:rPr>
              <a:t>S</a:t>
            </a:r>
            <a:r>
              <a:rPr lang="en-GB" sz="5400" b="1" dirty="0">
                <a:latin typeface="Arial Nova Light" panose="020B0304020202020204" pitchFamily="34" charset="0"/>
              </a:rPr>
              <a:t>?</a:t>
            </a:r>
            <a:endParaRPr lang="en-GB" sz="6000" b="1" dirty="0">
              <a:latin typeface="Arial Nova Light" panose="020B0304020202020204" pitchFamily="34" charset="0"/>
            </a:endParaRP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975CB94D-489D-4A1C-9E19-E3947B453A05}"/>
              </a:ext>
            </a:extLst>
          </p:cNvPr>
          <p:cNvSpPr txBox="1">
            <a:spLocks/>
          </p:cNvSpPr>
          <p:nvPr/>
        </p:nvSpPr>
        <p:spPr>
          <a:xfrm>
            <a:off x="725593" y="1343086"/>
            <a:ext cx="4387946" cy="5329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b="1" dirty="0">
                <a:solidFill>
                  <a:srgbClr val="002060"/>
                </a:solidFill>
              </a:rPr>
              <a:t>C	</a:t>
            </a:r>
            <a:r>
              <a:rPr lang="en-GB" sz="4100" b="1" dirty="0">
                <a:solidFill>
                  <a:srgbClr val="002060"/>
                </a:solidFill>
              </a:rPr>
              <a:t>OMPASSION</a:t>
            </a:r>
            <a:endParaRPr lang="en-GB" sz="4500" b="1" dirty="0">
              <a:solidFill>
                <a:srgbClr val="002060"/>
              </a:solidFill>
            </a:endParaRPr>
          </a:p>
          <a:p>
            <a:r>
              <a:rPr lang="en-GB" sz="6200" b="1" dirty="0">
                <a:solidFill>
                  <a:srgbClr val="00FF00"/>
                </a:solidFill>
              </a:rPr>
              <a:t>H	</a:t>
            </a:r>
            <a:r>
              <a:rPr lang="en-GB" sz="4100" b="1" dirty="0">
                <a:solidFill>
                  <a:srgbClr val="00FF00"/>
                </a:solidFill>
              </a:rPr>
              <a:t>OPE</a:t>
            </a:r>
            <a:r>
              <a:rPr lang="en-GB" sz="4500" b="1" dirty="0">
                <a:solidFill>
                  <a:srgbClr val="00B050"/>
                </a:solidFill>
              </a:rPr>
              <a:t> </a:t>
            </a:r>
          </a:p>
          <a:p>
            <a:r>
              <a:rPr lang="en-GB" sz="6200" b="1" dirty="0">
                <a:solidFill>
                  <a:schemeClr val="accent1">
                    <a:lumMod val="75000"/>
                  </a:schemeClr>
                </a:solidFill>
              </a:rPr>
              <a:t>A	</a:t>
            </a:r>
            <a:r>
              <a:rPr lang="en-GB" sz="4100" b="1" dirty="0">
                <a:solidFill>
                  <a:schemeClr val="accent1">
                    <a:lumMod val="75000"/>
                  </a:schemeClr>
                </a:solidFill>
              </a:rPr>
              <a:t>ND</a:t>
            </a:r>
            <a:endParaRPr lang="en-GB" sz="45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6200" b="1" dirty="0">
                <a:solidFill>
                  <a:srgbClr val="FF3300"/>
                </a:solidFill>
              </a:rPr>
              <a:t>M	</a:t>
            </a:r>
            <a:r>
              <a:rPr lang="en-GB" sz="4100" b="1" dirty="0">
                <a:solidFill>
                  <a:srgbClr val="FF3300"/>
                </a:solidFill>
              </a:rPr>
              <a:t>INDFULLNESS</a:t>
            </a:r>
            <a:endParaRPr lang="en-GB" sz="4500" b="1" dirty="0">
              <a:solidFill>
                <a:srgbClr val="FF3300"/>
              </a:solidFill>
            </a:endParaRPr>
          </a:p>
          <a:p>
            <a:r>
              <a:rPr lang="en-GB" sz="6200" b="1" dirty="0">
                <a:solidFill>
                  <a:schemeClr val="accent4"/>
                </a:solidFill>
              </a:rPr>
              <a:t>P	</a:t>
            </a:r>
            <a:r>
              <a:rPr lang="en-GB" sz="4100" b="1" dirty="0">
                <a:solidFill>
                  <a:schemeClr val="accent4"/>
                </a:solidFill>
              </a:rPr>
              <a:t>ROJECT</a:t>
            </a:r>
            <a:r>
              <a:rPr lang="en-GB" sz="4500" b="1" dirty="0">
                <a:solidFill>
                  <a:srgbClr val="FF3300"/>
                </a:solidFill>
              </a:rPr>
              <a:t> </a:t>
            </a:r>
          </a:p>
          <a:p>
            <a:r>
              <a:rPr lang="en-GB" sz="6200" b="1" dirty="0">
                <a:solidFill>
                  <a:srgbClr val="7030A0"/>
                </a:solidFill>
              </a:rPr>
              <a:t>S	</a:t>
            </a:r>
            <a:r>
              <a:rPr lang="en-GB" sz="4100" b="1" dirty="0">
                <a:solidFill>
                  <a:srgbClr val="7030A0"/>
                </a:solidFill>
              </a:rPr>
              <a:t>TEWARDS</a:t>
            </a:r>
            <a:endParaRPr lang="en-GB" sz="2400" b="1" dirty="0">
              <a:solidFill>
                <a:srgbClr val="7030A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8941C-C5A1-4978-AB8A-84AA50D0B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825" y="5329658"/>
            <a:ext cx="3434647" cy="1343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92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1414B-BC60-4971-83D6-C83006976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188" y="486987"/>
            <a:ext cx="10190825" cy="975403"/>
          </a:xfrm>
        </p:spPr>
        <p:txBody>
          <a:bodyPr>
            <a:normAutofit fontScale="90000"/>
          </a:bodyPr>
          <a:lstStyle/>
          <a:p>
            <a:r>
              <a:rPr lang="en-GB" sz="5400" b="1" dirty="0">
                <a:latin typeface="Arial Nova Light" panose="020B0304020202020204" pitchFamily="34" charset="0"/>
              </a:rPr>
              <a:t>Congratulations to those who took part in our first week’s challenge!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E86B0DF-33C6-4DB7-9F9F-4A28BB3689E0}"/>
              </a:ext>
            </a:extLst>
          </p:cNvPr>
          <p:cNvSpPr txBox="1">
            <a:spLocks/>
          </p:cNvSpPr>
          <p:nvPr/>
        </p:nvSpPr>
        <p:spPr>
          <a:xfrm>
            <a:off x="10449018" y="168676"/>
            <a:ext cx="1393794" cy="3049479"/>
          </a:xfrm>
          <a:prstGeom prst="rect">
            <a:avLst/>
          </a:prstGeom>
        </p:spPr>
        <p:txBody>
          <a:bodyPr vert="wordArtVert" lIns="91440" tIns="45720" rIns="91440" bIns="45720" rtlCol="0" anchor="ctr">
            <a:normAutofit fontScale="4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300" b="1" dirty="0">
                <a:solidFill>
                  <a:srgbClr val="002060"/>
                </a:solidFill>
              </a:rPr>
              <a:t>C</a:t>
            </a:r>
            <a:r>
              <a:rPr lang="en-GB" sz="2400" b="1" dirty="0">
                <a:solidFill>
                  <a:srgbClr val="002060"/>
                </a:solidFill>
              </a:rPr>
              <a:t>OMPASSION</a:t>
            </a:r>
          </a:p>
          <a:p>
            <a:r>
              <a:rPr lang="en-GB" sz="3300" b="1" dirty="0">
                <a:solidFill>
                  <a:srgbClr val="00FF00"/>
                </a:solidFill>
              </a:rPr>
              <a:t>H</a:t>
            </a:r>
            <a:r>
              <a:rPr lang="en-GB" sz="2400" b="1" dirty="0">
                <a:solidFill>
                  <a:srgbClr val="00FF00"/>
                </a:solidFill>
              </a:rPr>
              <a:t>OPE</a:t>
            </a:r>
            <a:r>
              <a:rPr lang="en-GB" sz="2400" b="1" dirty="0">
                <a:solidFill>
                  <a:srgbClr val="00B050"/>
                </a:solidFill>
              </a:rPr>
              <a:t> </a:t>
            </a:r>
          </a:p>
          <a:p>
            <a:r>
              <a:rPr lang="en-GB" sz="3300" b="1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ND</a:t>
            </a:r>
          </a:p>
          <a:p>
            <a:r>
              <a:rPr lang="en-GB" sz="3300" b="1" dirty="0">
                <a:solidFill>
                  <a:srgbClr val="FF3300"/>
                </a:solidFill>
              </a:rPr>
              <a:t>M</a:t>
            </a:r>
            <a:r>
              <a:rPr lang="en-GB" sz="2400" b="1" dirty="0">
                <a:solidFill>
                  <a:srgbClr val="FF3300"/>
                </a:solidFill>
              </a:rPr>
              <a:t>INDFULLNESS</a:t>
            </a:r>
          </a:p>
          <a:p>
            <a:r>
              <a:rPr lang="en-GB" sz="3300" b="1" dirty="0">
                <a:solidFill>
                  <a:schemeClr val="accent4"/>
                </a:solidFill>
              </a:rPr>
              <a:t>P</a:t>
            </a:r>
            <a:r>
              <a:rPr lang="en-GB" sz="2400" b="1" dirty="0">
                <a:solidFill>
                  <a:schemeClr val="accent4"/>
                </a:solidFill>
              </a:rPr>
              <a:t>ROJECT</a:t>
            </a:r>
            <a:r>
              <a:rPr lang="en-GB" sz="2400" b="1" dirty="0">
                <a:solidFill>
                  <a:srgbClr val="FF3300"/>
                </a:solidFill>
              </a:rPr>
              <a:t> </a:t>
            </a:r>
          </a:p>
          <a:p>
            <a:r>
              <a:rPr lang="en-GB" sz="3300" b="1" dirty="0">
                <a:solidFill>
                  <a:srgbClr val="7030A0"/>
                </a:solidFill>
              </a:rPr>
              <a:t>S</a:t>
            </a:r>
            <a:r>
              <a:rPr lang="en-GB" sz="2400" b="1" dirty="0">
                <a:solidFill>
                  <a:srgbClr val="7030A0"/>
                </a:solidFill>
              </a:rPr>
              <a:t>TEWARD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0977B07-F34D-4055-A5D4-DDF9F837941B}"/>
              </a:ext>
            </a:extLst>
          </p:cNvPr>
          <p:cNvGrpSpPr/>
          <p:nvPr/>
        </p:nvGrpSpPr>
        <p:grpSpPr>
          <a:xfrm>
            <a:off x="676266" y="4860781"/>
            <a:ext cx="1729757" cy="1627353"/>
            <a:chOff x="4418412" y="3863282"/>
            <a:chExt cx="1976153" cy="1976569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AC44B67-7218-4B7D-B46A-9AEC74E7C144}"/>
                </a:ext>
              </a:extLst>
            </p:cNvPr>
            <p:cNvSpPr/>
            <p:nvPr/>
          </p:nvSpPr>
          <p:spPr>
            <a:xfrm>
              <a:off x="4418412" y="3863282"/>
              <a:ext cx="1976153" cy="1976569"/>
            </a:xfrm>
            <a:prstGeom prst="ellipse">
              <a:avLst/>
            </a:prstGeom>
            <a:solidFill>
              <a:srgbClr val="FFC5C5"/>
            </a:solidFill>
            <a:ln w="28575">
              <a:solidFill>
                <a:srgbClr val="FF33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BF4B91F-CB4E-45D5-972C-AAA4CA13E527}"/>
                </a:ext>
              </a:extLst>
            </p:cNvPr>
            <p:cNvPicPr/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92" t="8331" r="3479" b="6942"/>
            <a:stretch/>
          </p:blipFill>
          <p:spPr bwMode="auto">
            <a:xfrm>
              <a:off x="4718955" y="4171877"/>
              <a:ext cx="1406155" cy="1377526"/>
            </a:xfrm>
            <a:prstGeom prst="ellipse">
              <a:avLst/>
            </a:prstGeom>
            <a:ln w="28575" cap="rnd">
              <a:solidFill>
                <a:srgbClr val="FF000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B445A41-4F1A-4639-A5E5-DF8B8F9AFC9B}"/>
                </a:ext>
              </a:extLst>
            </p:cNvPr>
            <p:cNvSpPr/>
            <p:nvPr/>
          </p:nvSpPr>
          <p:spPr>
            <a:xfrm>
              <a:off x="4630031" y="4006672"/>
              <a:ext cx="1588375" cy="174010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1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B9B97B5-B88E-4300-9E08-1852A9D0993A}"/>
              </a:ext>
            </a:extLst>
          </p:cNvPr>
          <p:cNvGrpSpPr/>
          <p:nvPr/>
        </p:nvGrpSpPr>
        <p:grpSpPr>
          <a:xfrm>
            <a:off x="2649003" y="4834395"/>
            <a:ext cx="1729758" cy="1774962"/>
            <a:chOff x="3418824" y="4013871"/>
            <a:chExt cx="1976153" cy="1976569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6ACB34C-E40C-42E6-925F-9EA1231CCEB3}"/>
                </a:ext>
              </a:extLst>
            </p:cNvPr>
            <p:cNvSpPr/>
            <p:nvPr/>
          </p:nvSpPr>
          <p:spPr>
            <a:xfrm>
              <a:off x="3418824" y="4013871"/>
              <a:ext cx="1976153" cy="1976569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2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A849377-8E40-4D78-A89D-E5002BFC081F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9750" y="4280269"/>
              <a:ext cx="1458831" cy="1457953"/>
            </a:xfrm>
            <a:prstGeom prst="ellipse">
              <a:avLst/>
            </a:prstGeom>
            <a:ln w="28575" cap="rnd">
              <a:solidFill>
                <a:srgbClr val="FF660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BBEBE80-A8A6-4D7D-9DAF-C80D941B8092}"/>
                </a:ext>
              </a:extLst>
            </p:cNvPr>
            <p:cNvSpPr/>
            <p:nvPr/>
          </p:nvSpPr>
          <p:spPr>
            <a:xfrm>
              <a:off x="3537585" y="4177041"/>
              <a:ext cx="1794049" cy="16940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2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2CC9E46-FD34-487F-A9DB-78FD604609FD}"/>
              </a:ext>
            </a:extLst>
          </p:cNvPr>
          <p:cNvGrpSpPr/>
          <p:nvPr/>
        </p:nvGrpSpPr>
        <p:grpSpPr>
          <a:xfrm>
            <a:off x="4529460" y="4834395"/>
            <a:ext cx="1729757" cy="1774962"/>
            <a:chOff x="399399" y="3853489"/>
            <a:chExt cx="1976153" cy="197656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ED37B53-7172-49F7-AB7A-54085A1D1F5C}"/>
                </a:ext>
              </a:extLst>
            </p:cNvPr>
            <p:cNvSpPr/>
            <p:nvPr/>
          </p:nvSpPr>
          <p:spPr>
            <a:xfrm>
              <a:off x="399399" y="3853489"/>
              <a:ext cx="1976153" cy="1976569"/>
            </a:xfrm>
            <a:prstGeom prst="ellipse">
              <a:avLst/>
            </a:prstGeom>
            <a:solidFill>
              <a:srgbClr val="FFFF99"/>
            </a:solidFill>
            <a:ln w="28575">
              <a:solidFill>
                <a:srgbClr val="FFFF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A0C18642-D785-4675-81DE-7ABFCEEDA926}"/>
                </a:ext>
              </a:extLst>
            </p:cNvPr>
            <p:cNvPicPr/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80" t="4254" r="13318" b="5015"/>
            <a:stretch/>
          </p:blipFill>
          <p:spPr bwMode="auto">
            <a:xfrm rot="5400000">
              <a:off x="721905" y="4198101"/>
              <a:ext cx="1377526" cy="1355557"/>
            </a:xfrm>
            <a:prstGeom prst="ellipse">
              <a:avLst/>
            </a:prstGeom>
            <a:ln w="28575" cap="rnd">
              <a:solidFill>
                <a:srgbClr val="FFFF0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C021346-52B7-4FB8-9F7F-99C9243C9E5A}"/>
                </a:ext>
              </a:extLst>
            </p:cNvPr>
            <p:cNvSpPr/>
            <p:nvPr/>
          </p:nvSpPr>
          <p:spPr>
            <a:xfrm>
              <a:off x="639594" y="4060011"/>
              <a:ext cx="1532422" cy="166481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3 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6F98F5B-7A0E-4696-8EFB-80F4F99AE264}"/>
              </a:ext>
            </a:extLst>
          </p:cNvPr>
          <p:cNvSpPr txBox="1"/>
          <p:nvPr/>
        </p:nvSpPr>
        <p:spPr>
          <a:xfrm>
            <a:off x="6601670" y="3165406"/>
            <a:ext cx="537334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Nova Light" panose="020B0304020202020204" pitchFamily="34" charset="0"/>
              </a:rPr>
              <a:t>You are on your way to your first badge!</a:t>
            </a:r>
          </a:p>
          <a:p>
            <a:endParaRPr lang="en-GB" sz="2800" dirty="0">
              <a:latin typeface="Arial Nova Light" panose="020B0304020202020204" pitchFamily="34" charset="0"/>
            </a:endParaRPr>
          </a:p>
          <a:p>
            <a:r>
              <a:rPr lang="en-GB" sz="2800" dirty="0">
                <a:latin typeface="Arial Nova Light" panose="020B0304020202020204" pitchFamily="34" charset="0"/>
              </a:rPr>
              <a:t>Remember, to earn a badge, you need to show that you have completed 2 Hope Project challenges. </a:t>
            </a:r>
          </a:p>
          <a:p>
            <a:r>
              <a:rPr lang="en-GB" sz="2800" dirty="0">
                <a:latin typeface="Arial Nova Light" panose="020B0304020202020204" pitchFamily="34" charset="0"/>
              </a:rPr>
              <a:t>There are 12 badges to collect!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456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8632F-C100-4EFF-B0B6-6C8CF8AE8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>
                <a:latin typeface="Arial Nova Light" panose="020B0304020202020204" pitchFamily="34" charset="0"/>
              </a:rPr>
              <a:t>Week 2- Challenge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205B75-0533-43CD-8CA9-D54CCC31B47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1325563"/>
            <a:ext cx="4210049" cy="51403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F8C442A-08B6-4F86-95AB-DFC67D3B663E}"/>
              </a:ext>
            </a:extLst>
          </p:cNvPr>
          <p:cNvSpPr txBox="1"/>
          <p:nvPr/>
        </p:nvSpPr>
        <p:spPr>
          <a:xfrm>
            <a:off x="638175" y="1714500"/>
            <a:ext cx="6400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Arial Nova Light" panose="020B0304020202020204" pitchFamily="34" charset="0"/>
                <a:ea typeface="+mj-ea"/>
                <a:cs typeface="+mj-cs"/>
              </a:rPr>
              <a:t>We are going to recreate our Gratitude Tree.</a:t>
            </a:r>
          </a:p>
          <a:p>
            <a:endParaRPr lang="en-GB" sz="3600" b="1" dirty="0">
              <a:latin typeface="Arial Nova Light" panose="020B0304020202020204" pitchFamily="34" charset="0"/>
              <a:ea typeface="+mj-ea"/>
              <a:cs typeface="+mj-cs"/>
            </a:endParaRPr>
          </a:p>
          <a:p>
            <a:r>
              <a:rPr lang="en-GB" sz="3600" b="1" dirty="0">
                <a:latin typeface="Arial Nova Light" panose="020B0304020202020204" pitchFamily="34" charset="0"/>
                <a:ea typeface="+mj-ea"/>
                <a:cs typeface="+mj-cs"/>
              </a:rPr>
              <a:t>This time it will be using one of our trees on the outside of the school - that way our whole community will be able to enjoy it.</a:t>
            </a:r>
          </a:p>
        </p:txBody>
      </p:sp>
    </p:spTree>
    <p:extLst>
      <p:ext uri="{BB962C8B-B14F-4D97-AF65-F5344CB8AC3E}">
        <p14:creationId xmlns:p14="http://schemas.microsoft.com/office/powerpoint/2010/main" val="3197387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8632F-C100-4EFF-B0B6-6C8CF8AE8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>
                <a:latin typeface="Arial Nova Light" panose="020B0304020202020204" pitchFamily="34" charset="0"/>
              </a:rPr>
              <a:t>What are you grateful for?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8C442A-08B6-4F86-95AB-DFC67D3B663E}"/>
              </a:ext>
            </a:extLst>
          </p:cNvPr>
          <p:cNvSpPr txBox="1"/>
          <p:nvPr/>
        </p:nvSpPr>
        <p:spPr>
          <a:xfrm>
            <a:off x="190500" y="1628775"/>
            <a:ext cx="110109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Arial Nova Light" panose="020B0304020202020204" pitchFamily="34" charset="0"/>
                <a:ea typeface="+mj-ea"/>
                <a:cs typeface="+mj-cs"/>
              </a:rPr>
              <a:t>This week, we would like you to think about the things that you are grateful for at this time.</a:t>
            </a:r>
          </a:p>
          <a:p>
            <a:endParaRPr lang="en-GB" sz="3600" b="1" dirty="0">
              <a:latin typeface="Arial Nova Light" panose="020B0304020202020204" pitchFamily="34" charset="0"/>
              <a:ea typeface="+mj-ea"/>
              <a:cs typeface="+mj-cs"/>
            </a:endParaRPr>
          </a:p>
          <a:p>
            <a:r>
              <a:rPr lang="en-GB" sz="3600" b="1" dirty="0">
                <a:latin typeface="Arial Nova Light" panose="020B0304020202020204" pitchFamily="34" charset="0"/>
                <a:ea typeface="+mj-ea"/>
                <a:cs typeface="+mj-cs"/>
              </a:rPr>
              <a:t>Create a leaf for our Gratitude tree.</a:t>
            </a:r>
          </a:p>
          <a:p>
            <a:r>
              <a:rPr lang="en-GB" sz="3600" b="1" dirty="0">
                <a:latin typeface="Arial Nova Light" panose="020B0304020202020204" pitchFamily="34" charset="0"/>
                <a:ea typeface="+mj-ea"/>
                <a:cs typeface="+mj-cs"/>
              </a:rPr>
              <a:t>Make it as colourful as you like.</a:t>
            </a:r>
          </a:p>
          <a:p>
            <a:r>
              <a:rPr lang="en-GB" sz="3600" b="1" dirty="0">
                <a:latin typeface="Arial Nova Light" panose="020B0304020202020204" pitchFamily="34" charset="0"/>
                <a:ea typeface="+mj-ea"/>
                <a:cs typeface="+mj-cs"/>
              </a:rPr>
              <a:t>Write what you are grateful for onto </a:t>
            </a:r>
          </a:p>
          <a:p>
            <a:r>
              <a:rPr lang="en-GB" sz="3600" b="1" dirty="0">
                <a:latin typeface="Arial Nova Light" panose="020B0304020202020204" pitchFamily="34" charset="0"/>
                <a:ea typeface="+mj-ea"/>
                <a:cs typeface="+mj-cs"/>
              </a:rPr>
              <a:t>your leaf. </a:t>
            </a:r>
          </a:p>
          <a:p>
            <a:r>
              <a:rPr lang="en-GB" sz="3600" b="1" dirty="0">
                <a:latin typeface="Arial Nova Light" panose="020B0304020202020204" pitchFamily="34" charset="0"/>
                <a:ea typeface="+mj-ea"/>
                <a:cs typeface="+mj-cs"/>
              </a:rPr>
              <a:t>Send them to Miss Mac in Ladybirds class.</a:t>
            </a:r>
          </a:p>
        </p:txBody>
      </p:sp>
      <p:pic>
        <p:nvPicPr>
          <p:cNvPr id="1026" name="Picture 2" descr="Leaf Template | Free Printable Leaf Outlines - One Little Project">
            <a:extLst>
              <a:ext uri="{FF2B5EF4-FFF2-40B4-BE49-F238E27FC236}">
                <a16:creationId xmlns:a16="http://schemas.microsoft.com/office/drawing/2014/main" id="{C1108AE5-5513-4C7A-810A-619A64A75E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88"/>
          <a:stretch/>
        </p:blipFill>
        <p:spPr bwMode="auto">
          <a:xfrm>
            <a:off x="8944895" y="2590799"/>
            <a:ext cx="2932780" cy="36878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271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86866-0EFC-4832-AFC1-174CF4555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394" y="-123147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Arial Nova Light" panose="020B0304020202020204" pitchFamily="34" charset="0"/>
              </a:rPr>
              <a:t>Look at these lovely examples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E700367F-C7EE-4D6A-A8D4-E8856C799A4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866" y="960608"/>
            <a:ext cx="3408969" cy="25567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47617B8E-3C72-4C53-B107-7E43DD13F34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773" y="3529790"/>
            <a:ext cx="3804578" cy="28534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7FAB6765-C19B-401C-885F-3211990861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17224">
            <a:off x="7265204" y="3827984"/>
            <a:ext cx="3162300" cy="23717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11" descr="A picture containing box&#10;&#10;Description automatically generated">
            <a:extLst>
              <a:ext uri="{FF2B5EF4-FFF2-40B4-BE49-F238E27FC236}">
                <a16:creationId xmlns:a16="http://schemas.microsoft.com/office/drawing/2014/main" id="{13025DCA-E332-41E8-A1FA-8B52FC73929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50525" y="3990974"/>
            <a:ext cx="2933701" cy="22002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13" descr="A picture containing table, hat&#10;&#10;Description automatically generated">
            <a:extLst>
              <a:ext uri="{FF2B5EF4-FFF2-40B4-BE49-F238E27FC236}">
                <a16:creationId xmlns:a16="http://schemas.microsoft.com/office/drawing/2014/main" id="{553C9F75-9CD3-41C5-809C-74ACDAF505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76608">
            <a:off x="1007761" y="1424992"/>
            <a:ext cx="3064335" cy="229825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Picture 15" descr="A picture containing boat&#10;&#10;Description automatically generated">
            <a:extLst>
              <a:ext uri="{FF2B5EF4-FFF2-40B4-BE49-F238E27FC236}">
                <a16:creationId xmlns:a16="http://schemas.microsoft.com/office/drawing/2014/main" id="{9C71A923-41DB-4D7C-86B0-3AC4FF3CB678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8551" y="539634"/>
            <a:ext cx="1991688" cy="28164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9563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232</Words>
  <Application>Microsoft Office PowerPoint</Application>
  <PresentationFormat>Widescreen</PresentationFormat>
  <Paragraphs>41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Arial Nova Light</vt:lpstr>
      <vt:lpstr>Calibri</vt:lpstr>
      <vt:lpstr>Calibri Light</vt:lpstr>
      <vt:lpstr>Cavolini</vt:lpstr>
      <vt:lpstr>Century Gothic</vt:lpstr>
      <vt:lpstr>Office Theme</vt:lpstr>
      <vt:lpstr>The Botley School Hope Project!</vt:lpstr>
      <vt:lpstr>Who are our new Botley Primary school  C H A M P S?</vt:lpstr>
      <vt:lpstr>Congratulations to those who took part in our first week’s challenge!</vt:lpstr>
      <vt:lpstr>Week 2- Challenge</vt:lpstr>
      <vt:lpstr>What are you grateful for?</vt:lpstr>
      <vt:lpstr>Look at these lovely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Could you be one of our new Botley  C H A M P S?</dc:title>
  <dc:creator>Cat McIntosh</dc:creator>
  <cp:lastModifiedBy>claire.sambles</cp:lastModifiedBy>
  <cp:revision>16</cp:revision>
  <dcterms:created xsi:type="dcterms:W3CDTF">2020-11-10T07:04:27Z</dcterms:created>
  <dcterms:modified xsi:type="dcterms:W3CDTF">2020-11-19T08:25:35Z</dcterms:modified>
</cp:coreProperties>
</file>