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6" r:id="rId20"/>
    <p:sldId id="274" r:id="rId21"/>
    <p:sldId id="275" r:id="rId22"/>
    <p:sldId id="277" r:id="rId23"/>
    <p:sldId id="278" r:id="rId24"/>
    <p:sldId id="279" r:id="rId25"/>
    <p:sldId id="280" r:id="rId26"/>
    <p:sldId id="281" r:id="rId27"/>
    <p:sldId id="282" r:id="rId28"/>
    <p:sldId id="28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1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F1661-93A7-426E-9CDE-863F638303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AFE6E7C-4AF5-4205-8145-41166C3E83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CF0F462-E2D5-4664-B551-79889C2B4861}"/>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5" name="Footer Placeholder 4">
            <a:extLst>
              <a:ext uri="{FF2B5EF4-FFF2-40B4-BE49-F238E27FC236}">
                <a16:creationId xmlns:a16="http://schemas.microsoft.com/office/drawing/2014/main" id="{E08DA830-A8C8-43BF-BC48-43FF23433A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F8D9E6-0EF9-49ED-B613-C58006C0B9D8}"/>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100911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5466A-9CEA-4409-A396-ADF4A0BEEAD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88382A-8D80-48CD-8A5F-21E37D752A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9D7D84-B5BF-4165-8839-A32DAA515329}"/>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5" name="Footer Placeholder 4">
            <a:extLst>
              <a:ext uri="{FF2B5EF4-FFF2-40B4-BE49-F238E27FC236}">
                <a16:creationId xmlns:a16="http://schemas.microsoft.com/office/drawing/2014/main" id="{BAEE8A72-011F-4957-A974-013CC693DA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10FCD1-D464-4040-BFBF-2E95AAFE7F46}"/>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96774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E9ACA-6DEB-41BC-A603-439AF737CE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BF32C60-201F-4757-97D9-674E2F075B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954365B-480A-4A00-8EFA-207DFFA843C9}"/>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5" name="Footer Placeholder 4">
            <a:extLst>
              <a:ext uri="{FF2B5EF4-FFF2-40B4-BE49-F238E27FC236}">
                <a16:creationId xmlns:a16="http://schemas.microsoft.com/office/drawing/2014/main" id="{C9F58826-5DFA-44DB-A60F-6A4A290139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6CA4B2-9B1B-4227-B0AF-F6C0989F8EED}"/>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3433011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DF2E4-AFC8-4E2D-89CA-4F7E5E9CF2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FFEC4A-B82B-4675-A791-617B918BF0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7B0AFAE-0689-46A6-AF6B-C70AC2C9C19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30D7379-FE53-4BD1-A0AA-E9216AA65E9E}"/>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6" name="Footer Placeholder 5">
            <a:extLst>
              <a:ext uri="{FF2B5EF4-FFF2-40B4-BE49-F238E27FC236}">
                <a16:creationId xmlns:a16="http://schemas.microsoft.com/office/drawing/2014/main" id="{B4D5E4A8-91F3-4E5E-9BC7-76B0B48B62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2B3886-AA2F-4832-811A-73FABA82A911}"/>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921705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F93F7-2421-47AE-88DA-873E8AE2A19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206662-3E49-4F09-A277-888CCE9F43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67F7A7-E705-4293-AD24-5BF663D240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605FEC-F82B-4850-AFD1-ACC2044432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662BE25-33BB-41DC-A274-0A51D4F9FF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68DF78-1191-46C8-AFFF-124A6E3C595A}"/>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8" name="Footer Placeholder 7">
            <a:extLst>
              <a:ext uri="{FF2B5EF4-FFF2-40B4-BE49-F238E27FC236}">
                <a16:creationId xmlns:a16="http://schemas.microsoft.com/office/drawing/2014/main" id="{1F1AAD8B-67A5-4AA9-B1E9-F5796BE5F8A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A381053-1DEB-44E2-B86D-BEDDBDAD9C51}"/>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895053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D2B9-1C42-46BB-BAFB-8FAC98D34D4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4E79F1C-82AA-4130-99C4-CDF9FE9476C9}"/>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4" name="Footer Placeholder 3">
            <a:extLst>
              <a:ext uri="{FF2B5EF4-FFF2-40B4-BE49-F238E27FC236}">
                <a16:creationId xmlns:a16="http://schemas.microsoft.com/office/drawing/2014/main" id="{5754D080-4DE9-420A-A301-5653898A09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1B7D56-AC51-4159-9725-934F4F74E9A2}"/>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1647370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8330D3-20A5-4E83-9F9E-DC28F0BC10A3}"/>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3" name="Footer Placeholder 2">
            <a:extLst>
              <a:ext uri="{FF2B5EF4-FFF2-40B4-BE49-F238E27FC236}">
                <a16:creationId xmlns:a16="http://schemas.microsoft.com/office/drawing/2014/main" id="{DFC5297E-3F5A-4DC7-BBBC-322167A3573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97EED58-D7EB-42C8-9754-85779D498AE6}"/>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4013359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9764E-4A36-4CF6-A9EF-710E9434CA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36B745B-F861-4AC0-B05A-B30B1191B1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D667C-A662-41E3-BC1A-F2EC3C2C9B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3A1EF3-526F-477B-84FF-779EE8CA1055}"/>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6" name="Footer Placeholder 5">
            <a:extLst>
              <a:ext uri="{FF2B5EF4-FFF2-40B4-BE49-F238E27FC236}">
                <a16:creationId xmlns:a16="http://schemas.microsoft.com/office/drawing/2014/main" id="{2DA32C2E-79A6-4428-B1A9-F2068D9FC3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5C1704-51ED-424C-BD29-D2924BCF32B4}"/>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3566371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606F5-F1ED-41AA-834A-DB859A13B6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86D4378-B543-411C-985B-C5304A9327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CED0FF2-5863-4C40-9292-C9146074BE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E22BB0-F5F9-420D-9C8A-848538D10043}"/>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6" name="Footer Placeholder 5">
            <a:extLst>
              <a:ext uri="{FF2B5EF4-FFF2-40B4-BE49-F238E27FC236}">
                <a16:creationId xmlns:a16="http://schemas.microsoft.com/office/drawing/2014/main" id="{8E403DDF-C899-44F8-AB06-DADCC7E071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7CBD4C-E4CB-48C2-88D3-D9D6A61587DE}"/>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234219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174AB-5B0D-406A-8720-EFFC14A1F6D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197E7A-8F3F-4ECB-BF18-5A5EE9C6F1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56B015-E1C2-4071-AF6B-349D49F6ED78}"/>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5" name="Footer Placeholder 4">
            <a:extLst>
              <a:ext uri="{FF2B5EF4-FFF2-40B4-BE49-F238E27FC236}">
                <a16:creationId xmlns:a16="http://schemas.microsoft.com/office/drawing/2014/main" id="{667E4311-0BB9-4A96-B336-43E76EA03B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FD8D7-43A5-4166-9701-F62D1CBFA53C}"/>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2231883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3549A8-F491-4246-AA1B-333DC77955D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5EF665-B843-45D2-AD8D-676FB286786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CB12D7-6588-444F-B533-0009D775E880}"/>
              </a:ext>
            </a:extLst>
          </p:cNvPr>
          <p:cNvSpPr>
            <a:spLocks noGrp="1"/>
          </p:cNvSpPr>
          <p:nvPr>
            <p:ph type="dt" sz="half" idx="10"/>
          </p:nvPr>
        </p:nvSpPr>
        <p:spPr/>
        <p:txBody>
          <a:bodyPr/>
          <a:lstStyle/>
          <a:p>
            <a:fld id="{84A1F7D2-14A8-4123-9684-5B5CD99292F5}" type="datetimeFigureOut">
              <a:rPr lang="en-GB" smtClean="0"/>
              <a:t>24/05/2021</a:t>
            </a:fld>
            <a:endParaRPr lang="en-GB"/>
          </a:p>
        </p:txBody>
      </p:sp>
      <p:sp>
        <p:nvSpPr>
          <p:cNvPr id="5" name="Footer Placeholder 4">
            <a:extLst>
              <a:ext uri="{FF2B5EF4-FFF2-40B4-BE49-F238E27FC236}">
                <a16:creationId xmlns:a16="http://schemas.microsoft.com/office/drawing/2014/main" id="{2F601262-27D5-45BF-8698-DDD38DB23E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E381C7-C7E0-4196-A509-5D787EFC8D8E}"/>
              </a:ext>
            </a:extLst>
          </p:cNvPr>
          <p:cNvSpPr>
            <a:spLocks noGrp="1"/>
          </p:cNvSpPr>
          <p:nvPr>
            <p:ph type="sldNum" sz="quarter" idx="12"/>
          </p:nvPr>
        </p:nvSpPr>
        <p:spPr/>
        <p:txBody>
          <a:bodyPr/>
          <a:lstStyle/>
          <a:p>
            <a:fld id="{E324759A-0322-4307-935C-1259364128F8}" type="slidenum">
              <a:rPr lang="en-GB" smtClean="0"/>
              <a:t>‹#›</a:t>
            </a:fld>
            <a:endParaRPr lang="en-GB"/>
          </a:p>
        </p:txBody>
      </p:sp>
    </p:spTree>
    <p:extLst>
      <p:ext uri="{BB962C8B-B14F-4D97-AF65-F5344CB8AC3E}">
        <p14:creationId xmlns:p14="http://schemas.microsoft.com/office/powerpoint/2010/main" val="88766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561A2B-9B22-4185-A07F-2DC58D85E04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EB7D25-202D-4EAA-89CB-8BCB2B5D59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18F213-1D87-42B9-9EA8-39F4DD5E7B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1F7D2-14A8-4123-9684-5B5CD99292F5}" type="datetimeFigureOut">
              <a:rPr lang="en-GB" smtClean="0"/>
              <a:t>24/05/2021</a:t>
            </a:fld>
            <a:endParaRPr lang="en-GB"/>
          </a:p>
        </p:txBody>
      </p:sp>
      <p:sp>
        <p:nvSpPr>
          <p:cNvPr id="5" name="Footer Placeholder 4">
            <a:extLst>
              <a:ext uri="{FF2B5EF4-FFF2-40B4-BE49-F238E27FC236}">
                <a16:creationId xmlns:a16="http://schemas.microsoft.com/office/drawing/2014/main" id="{3EBDDB69-5FB1-4AE2-BA46-77580A6A9A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6276640-2077-4AF8-B4D9-6F459C812A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24759A-0322-4307-935C-1259364128F8}" type="slidenum">
              <a:rPr lang="en-GB" smtClean="0"/>
              <a:t>‹#›</a:t>
            </a:fld>
            <a:endParaRPr lang="en-GB"/>
          </a:p>
        </p:txBody>
      </p:sp>
    </p:spTree>
    <p:extLst>
      <p:ext uri="{BB962C8B-B14F-4D97-AF65-F5344CB8AC3E}">
        <p14:creationId xmlns:p14="http://schemas.microsoft.com/office/powerpoint/2010/main" val="3733714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707FC24-6981-43D9-B525-C7832BA22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315D75-0E2F-4BD4-98B3-D47E468558F1}"/>
              </a:ext>
            </a:extLst>
          </p:cNvPr>
          <p:cNvSpPr>
            <a:spLocks noGrp="1"/>
          </p:cNvSpPr>
          <p:nvPr>
            <p:ph type="ctrTitle"/>
          </p:nvPr>
        </p:nvSpPr>
        <p:spPr>
          <a:xfrm>
            <a:off x="742950" y="742951"/>
            <a:ext cx="3476625" cy="4962524"/>
          </a:xfrm>
        </p:spPr>
        <p:txBody>
          <a:bodyPr vert="horz" lIns="91440" tIns="45720" rIns="91440" bIns="45720" rtlCol="0" anchor="ctr">
            <a:normAutofit/>
          </a:bodyPr>
          <a:lstStyle/>
          <a:p>
            <a:r>
              <a:rPr lang="en-US" sz="4800" kern="1200">
                <a:solidFill>
                  <a:srgbClr val="FFFFFF"/>
                </a:solidFill>
                <a:latin typeface="+mj-lt"/>
                <a:ea typeface="+mj-ea"/>
                <a:cs typeface="+mj-cs"/>
              </a:rPr>
              <a:t>Teaching the Equality Act at Botley Primary School</a:t>
            </a:r>
          </a:p>
        </p:txBody>
      </p:sp>
      <p:pic>
        <p:nvPicPr>
          <p:cNvPr id="5" name="Picture 4" descr="A picture containing text&#10;&#10;Description automatically generated">
            <a:extLst>
              <a:ext uri="{FF2B5EF4-FFF2-40B4-BE49-F238E27FC236}">
                <a16:creationId xmlns:a16="http://schemas.microsoft.com/office/drawing/2014/main" id="{7FDA8773-A53E-45C9-855D-FDA1D26123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1455" y="492573"/>
            <a:ext cx="4278279" cy="5880796"/>
          </a:xfrm>
          <a:prstGeom prst="rect">
            <a:avLst/>
          </a:prstGeom>
        </p:spPr>
      </p:pic>
    </p:spTree>
    <p:extLst>
      <p:ext uri="{BB962C8B-B14F-4D97-AF65-F5344CB8AC3E}">
        <p14:creationId xmlns:p14="http://schemas.microsoft.com/office/powerpoint/2010/main" val="1492822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2DC885-C5F0-4AB2-828B-5C7287C5D3A4}"/>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is the Equality Act?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5F3AA80-8391-43D0-90D4-3E7BE16ACC01}"/>
              </a:ext>
            </a:extLst>
          </p:cNvPr>
          <p:cNvSpPr>
            <a:spLocks noGrp="1"/>
          </p:cNvSpPr>
          <p:nvPr>
            <p:ph idx="1"/>
          </p:nvPr>
        </p:nvSpPr>
        <p:spPr>
          <a:xfrm>
            <a:off x="4447308" y="591344"/>
            <a:ext cx="6906491" cy="5585619"/>
          </a:xfrm>
        </p:spPr>
        <p:txBody>
          <a:bodyPr anchor="ctr">
            <a:normAutofit/>
          </a:bodyPr>
          <a:lstStyle/>
          <a:p>
            <a:r>
              <a:rPr lang="en-GB" sz="2400" dirty="0"/>
              <a:t>The Equality Act 2010 states that it is against the law to discriminate against anyone because of:</a:t>
            </a:r>
          </a:p>
          <a:p>
            <a:r>
              <a:rPr lang="en-GB" sz="2400" dirty="0"/>
              <a:t> Age </a:t>
            </a:r>
          </a:p>
          <a:p>
            <a:r>
              <a:rPr lang="en-GB" sz="2400" dirty="0"/>
              <a:t>Disability </a:t>
            </a:r>
          </a:p>
          <a:p>
            <a:r>
              <a:rPr lang="en-GB" sz="2400" dirty="0"/>
              <a:t>Gender reassignment </a:t>
            </a:r>
          </a:p>
          <a:p>
            <a:r>
              <a:rPr lang="en-GB" sz="2400" dirty="0"/>
              <a:t>Marriage or civil partnership </a:t>
            </a:r>
          </a:p>
          <a:p>
            <a:r>
              <a:rPr lang="en-GB" sz="2400" dirty="0"/>
              <a:t>Pregnancy or maternity </a:t>
            </a:r>
          </a:p>
          <a:p>
            <a:r>
              <a:rPr lang="en-GB" sz="2400" dirty="0"/>
              <a:t>Race </a:t>
            </a:r>
          </a:p>
          <a:p>
            <a:r>
              <a:rPr lang="en-GB" sz="2400" dirty="0"/>
              <a:t>Religion or belief </a:t>
            </a:r>
          </a:p>
          <a:p>
            <a:r>
              <a:rPr lang="en-GB" sz="2400" dirty="0"/>
              <a:t>Sex/gender </a:t>
            </a:r>
          </a:p>
          <a:p>
            <a:r>
              <a:rPr lang="en-GB" sz="2400" dirty="0"/>
              <a:t>Sexual orientation</a:t>
            </a:r>
          </a:p>
          <a:p>
            <a:pPr marL="0" indent="0">
              <a:buNone/>
            </a:pPr>
            <a:r>
              <a:rPr lang="en-GB" sz="2400" dirty="0"/>
              <a:t> </a:t>
            </a:r>
            <a:r>
              <a:rPr lang="en-GB" sz="2400" dirty="0" smtClean="0"/>
              <a:t>				(</a:t>
            </a:r>
            <a:r>
              <a:rPr lang="en-GB" sz="2400" dirty="0"/>
              <a:t>Government, 2010, p1)</a:t>
            </a:r>
          </a:p>
        </p:txBody>
      </p:sp>
    </p:spTree>
    <p:extLst>
      <p:ext uri="{BB962C8B-B14F-4D97-AF65-F5344CB8AC3E}">
        <p14:creationId xmlns:p14="http://schemas.microsoft.com/office/powerpoint/2010/main" val="232197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930EC8-EC7C-4332-ABAC-84546BD878EF}"/>
              </a:ext>
            </a:extLst>
          </p:cNvPr>
          <p:cNvSpPr>
            <a:spLocks noGrp="1"/>
          </p:cNvSpPr>
          <p:nvPr>
            <p:ph type="title"/>
          </p:nvPr>
        </p:nvSpPr>
        <p:spPr>
          <a:xfrm>
            <a:off x="686834" y="1153572"/>
            <a:ext cx="3200400" cy="4461163"/>
          </a:xfrm>
        </p:spPr>
        <p:txBody>
          <a:bodyPr>
            <a:normAutofit/>
          </a:bodyPr>
          <a:lstStyle/>
          <a:p>
            <a:r>
              <a:rPr lang="en-GB">
                <a:solidFill>
                  <a:srgbClr val="FFFFFF"/>
                </a:solidFill>
              </a:rPr>
              <a:t>Why are we looking at this now?</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510C743-FE33-4E38-AF08-76E329BA6685}"/>
              </a:ext>
            </a:extLst>
          </p:cNvPr>
          <p:cNvSpPr>
            <a:spLocks noGrp="1"/>
          </p:cNvSpPr>
          <p:nvPr>
            <p:ph idx="1"/>
          </p:nvPr>
        </p:nvSpPr>
        <p:spPr>
          <a:xfrm>
            <a:off x="4447308" y="591344"/>
            <a:ext cx="6906491" cy="5585619"/>
          </a:xfrm>
        </p:spPr>
        <p:txBody>
          <a:bodyPr anchor="ctr">
            <a:normAutofit/>
          </a:bodyPr>
          <a:lstStyle/>
          <a:p>
            <a:pPr marL="0" indent="0">
              <a:buNone/>
            </a:pPr>
            <a:r>
              <a:rPr lang="en-GB" sz="2000" dirty="0"/>
              <a:t>The public sector Equality Duty came into force on 5th April 2011 and requires that public bodies (including schools): </a:t>
            </a:r>
          </a:p>
          <a:p>
            <a:r>
              <a:rPr lang="en-GB" sz="2000" dirty="0"/>
              <a:t>Have due regard to the need to eliminate discrimination. </a:t>
            </a:r>
          </a:p>
          <a:p>
            <a:r>
              <a:rPr lang="en-GB" sz="2000" dirty="0"/>
              <a:t>Advance equality of opportunity.</a:t>
            </a:r>
          </a:p>
          <a:p>
            <a:r>
              <a:rPr lang="en-GB" sz="2000" dirty="0"/>
              <a:t>Foster good relations between different people when carrying out their activities. </a:t>
            </a:r>
          </a:p>
          <a:p>
            <a:pPr marL="0" indent="0">
              <a:buNone/>
            </a:pPr>
            <a:r>
              <a:rPr lang="en-GB" sz="2000" dirty="0" smtClean="0"/>
              <a:t>		            (</a:t>
            </a:r>
            <a:r>
              <a:rPr lang="en-GB" sz="2000" dirty="0"/>
              <a:t>Government Equalities Office 2013, p1) </a:t>
            </a:r>
          </a:p>
          <a:p>
            <a:pPr marL="0" indent="0">
              <a:buNone/>
            </a:pPr>
            <a:r>
              <a:rPr lang="en-GB" sz="2000" dirty="0"/>
              <a:t>This makes it clear that promoting some of the protected characteristics of the Equality Act while ignoring others is against UK law.</a:t>
            </a:r>
          </a:p>
          <a:p>
            <a:pPr marL="0" indent="0">
              <a:buNone/>
            </a:pPr>
            <a:r>
              <a:rPr lang="en-GB" sz="2000" dirty="0"/>
              <a:t>At Botley School we constantly reflect on what we are teaching and promoting in </a:t>
            </a:r>
            <a:r>
              <a:rPr lang="en-GB" sz="2000" dirty="0" smtClean="0"/>
              <a:t>school, </a:t>
            </a:r>
            <a:r>
              <a:rPr lang="en-GB" sz="2000" dirty="0"/>
              <a:t>highlighting strengths and weaknesses. Recent audits of our teaching of British Values showed that we excel in teaching and building understanding in some areas of the Equality Act, some we do not cover as well as we could and some we do not cover effectively and so do not </a:t>
            </a:r>
            <a:r>
              <a:rPr lang="en-GB" sz="2000" dirty="0" smtClean="0"/>
              <a:t>fully fulfil </a:t>
            </a:r>
            <a:r>
              <a:rPr lang="en-GB" sz="2000" dirty="0"/>
              <a:t>our duties under the Equality Act.</a:t>
            </a:r>
          </a:p>
        </p:txBody>
      </p:sp>
    </p:spTree>
    <p:extLst>
      <p:ext uri="{BB962C8B-B14F-4D97-AF65-F5344CB8AC3E}">
        <p14:creationId xmlns:p14="http://schemas.microsoft.com/office/powerpoint/2010/main" val="2485957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5BE604-B160-48F3-92CB-6192C465468E}"/>
              </a:ext>
            </a:extLst>
          </p:cNvPr>
          <p:cNvSpPr>
            <a:spLocks noGrp="1"/>
          </p:cNvSpPr>
          <p:nvPr>
            <p:ph type="title"/>
          </p:nvPr>
        </p:nvSpPr>
        <p:spPr>
          <a:xfrm>
            <a:off x="686834" y="1153572"/>
            <a:ext cx="3200400" cy="4461163"/>
          </a:xfrm>
        </p:spPr>
        <p:txBody>
          <a:bodyPr>
            <a:normAutofit/>
          </a:bodyPr>
          <a:lstStyle/>
          <a:p>
            <a:r>
              <a:rPr lang="en-GB">
                <a:solidFill>
                  <a:srgbClr val="FFFFFF"/>
                </a:solidFill>
              </a:rPr>
              <a:t>How are we aiming to improve?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AB8254D-6D76-4046-AEE6-9FC9D9B4509F}"/>
              </a:ext>
            </a:extLst>
          </p:cNvPr>
          <p:cNvSpPr>
            <a:spLocks noGrp="1"/>
          </p:cNvSpPr>
          <p:nvPr>
            <p:ph idx="1"/>
          </p:nvPr>
        </p:nvSpPr>
        <p:spPr>
          <a:xfrm>
            <a:off x="4447308" y="591344"/>
            <a:ext cx="6906491" cy="5585619"/>
          </a:xfrm>
        </p:spPr>
        <p:txBody>
          <a:bodyPr anchor="ctr">
            <a:normAutofit/>
          </a:bodyPr>
          <a:lstStyle/>
          <a:p>
            <a:pPr marL="0" indent="0">
              <a:buNone/>
            </a:pPr>
            <a:r>
              <a:rPr lang="en-GB" sz="2400" dirty="0"/>
              <a:t>At Botley School we will address this through a project called ‘No Outsiders’.</a:t>
            </a:r>
          </a:p>
          <a:p>
            <a:pPr marL="0" indent="0">
              <a:buNone/>
            </a:pPr>
            <a:r>
              <a:rPr lang="en-GB" sz="2400" dirty="0"/>
              <a:t>‘No Outsiders’ aims to develop the ethos of the school into one where every member of the school community, as well as every visitor through our doors, feels welcome and able to be themselves without fear of discrimination. </a:t>
            </a:r>
          </a:p>
          <a:p>
            <a:pPr marL="0" indent="0">
              <a:buNone/>
            </a:pPr>
            <a:r>
              <a:rPr lang="en-GB" sz="2400" dirty="0"/>
              <a:t>Through a series of lessons based around common children’s picture </a:t>
            </a:r>
            <a:r>
              <a:rPr lang="en-GB" sz="2400" dirty="0" smtClean="0"/>
              <a:t>books, pupils </a:t>
            </a:r>
            <a:r>
              <a:rPr lang="en-GB" sz="2400" dirty="0"/>
              <a:t>will be taught the message:</a:t>
            </a:r>
          </a:p>
          <a:p>
            <a:r>
              <a:rPr lang="en-GB" sz="2400" dirty="0"/>
              <a:t>that every individual is equal regardless of their age, gender, race, religion, belief, marital status, transgender identity or sexual orientation. </a:t>
            </a:r>
          </a:p>
          <a:p>
            <a:r>
              <a:rPr lang="en-GB" sz="2400" dirty="0"/>
              <a:t>that each individual should be met with respect and tolerance without discrimination or hatred.</a:t>
            </a:r>
          </a:p>
        </p:txBody>
      </p:sp>
    </p:spTree>
    <p:extLst>
      <p:ext uri="{BB962C8B-B14F-4D97-AF65-F5344CB8AC3E}">
        <p14:creationId xmlns:p14="http://schemas.microsoft.com/office/powerpoint/2010/main" val="483985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alendar&#10;&#10;Description automatically generated">
            <a:extLst>
              <a:ext uri="{FF2B5EF4-FFF2-40B4-BE49-F238E27FC236}">
                <a16:creationId xmlns:a16="http://schemas.microsoft.com/office/drawing/2014/main" id="{EF03A434-75B5-4DE3-9944-B9F9CE9888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5564" y="0"/>
            <a:ext cx="8984190" cy="6785678"/>
          </a:xfrm>
          <a:prstGeom prst="rect">
            <a:avLst/>
          </a:prstGeom>
        </p:spPr>
      </p:pic>
    </p:spTree>
    <p:extLst>
      <p:ext uri="{BB962C8B-B14F-4D97-AF65-F5344CB8AC3E}">
        <p14:creationId xmlns:p14="http://schemas.microsoft.com/office/powerpoint/2010/main" val="2278871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imeline&#10;&#10;Description automatically generated">
            <a:extLst>
              <a:ext uri="{FF2B5EF4-FFF2-40B4-BE49-F238E27FC236}">
                <a16:creationId xmlns:a16="http://schemas.microsoft.com/office/drawing/2014/main" id="{4447F1C9-FAE0-4BB2-B46D-C75B34761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9255" y="149438"/>
            <a:ext cx="8768633" cy="6559123"/>
          </a:xfrm>
          <a:prstGeom prst="rect">
            <a:avLst/>
          </a:prstGeom>
        </p:spPr>
      </p:pic>
    </p:spTree>
    <p:extLst>
      <p:ext uri="{BB962C8B-B14F-4D97-AF65-F5344CB8AC3E}">
        <p14:creationId xmlns:p14="http://schemas.microsoft.com/office/powerpoint/2010/main" val="3373757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alendar&#10;&#10;Description automatically generated">
            <a:extLst>
              <a:ext uri="{FF2B5EF4-FFF2-40B4-BE49-F238E27FC236}">
                <a16:creationId xmlns:a16="http://schemas.microsoft.com/office/drawing/2014/main" id="{C2EF8978-73BA-4E76-9DAA-6068273A86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33459" y="119499"/>
            <a:ext cx="9101716" cy="6658624"/>
          </a:xfrm>
          <a:prstGeom prst="rect">
            <a:avLst/>
          </a:prstGeom>
        </p:spPr>
      </p:pic>
    </p:spTree>
    <p:extLst>
      <p:ext uri="{BB962C8B-B14F-4D97-AF65-F5344CB8AC3E}">
        <p14:creationId xmlns:p14="http://schemas.microsoft.com/office/powerpoint/2010/main" val="3568974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 Word&#10;&#10;Description automatically generated">
            <a:extLst>
              <a:ext uri="{FF2B5EF4-FFF2-40B4-BE49-F238E27FC236}">
                <a16:creationId xmlns:a16="http://schemas.microsoft.com/office/drawing/2014/main" id="{7EBBFCED-CD0D-49A5-AE0D-C8E2F8F8CF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9399" y="104987"/>
            <a:ext cx="8885272" cy="6658030"/>
          </a:xfrm>
          <a:prstGeom prst="rect">
            <a:avLst/>
          </a:prstGeom>
        </p:spPr>
      </p:pic>
    </p:spTree>
    <p:extLst>
      <p:ext uri="{BB962C8B-B14F-4D97-AF65-F5344CB8AC3E}">
        <p14:creationId xmlns:p14="http://schemas.microsoft.com/office/powerpoint/2010/main" val="3238292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imeline&#10;&#10;Description automatically generated">
            <a:extLst>
              <a:ext uri="{FF2B5EF4-FFF2-40B4-BE49-F238E27FC236}">
                <a16:creationId xmlns:a16="http://schemas.microsoft.com/office/drawing/2014/main" id="{1482427A-7592-4AD5-AF39-789C925DCE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6463" y="141228"/>
            <a:ext cx="8969900" cy="6575544"/>
          </a:xfrm>
          <a:prstGeom prst="rect">
            <a:avLst/>
          </a:prstGeom>
        </p:spPr>
      </p:pic>
    </p:spTree>
    <p:extLst>
      <p:ext uri="{BB962C8B-B14F-4D97-AF65-F5344CB8AC3E}">
        <p14:creationId xmlns:p14="http://schemas.microsoft.com/office/powerpoint/2010/main" val="2449235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93A4CC04-545D-4C21-B58F-3B78D44107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0401" y="151530"/>
            <a:ext cx="8673591" cy="6554940"/>
          </a:xfrm>
          <a:prstGeom prst="rect">
            <a:avLst/>
          </a:prstGeom>
        </p:spPr>
      </p:pic>
    </p:spTree>
    <p:extLst>
      <p:ext uri="{BB962C8B-B14F-4D97-AF65-F5344CB8AC3E}">
        <p14:creationId xmlns:p14="http://schemas.microsoft.com/office/powerpoint/2010/main" val="1856905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6C0D83F3-0248-4490-AB07-A040707B07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3436" y="176213"/>
            <a:ext cx="8917505" cy="6610011"/>
          </a:xfrm>
          <a:prstGeom prst="rect">
            <a:avLst/>
          </a:prstGeom>
        </p:spPr>
      </p:pic>
    </p:spTree>
    <p:extLst>
      <p:ext uri="{BB962C8B-B14F-4D97-AF65-F5344CB8AC3E}">
        <p14:creationId xmlns:p14="http://schemas.microsoft.com/office/powerpoint/2010/main" val="1487670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a:extLst>
              <a:ext uri="{FF2B5EF4-FFF2-40B4-BE49-F238E27FC236}">
                <a16:creationId xmlns:a16="http://schemas.microsoft.com/office/drawing/2014/main" id="{FEAEEEA8-7E0B-4000-BBD7-3165EFE19B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9448" y="185814"/>
            <a:ext cx="8730305" cy="6486371"/>
          </a:xfrm>
          <a:prstGeom prst="rect">
            <a:avLst/>
          </a:prstGeom>
        </p:spPr>
      </p:pic>
    </p:spTree>
    <p:extLst>
      <p:ext uri="{BB962C8B-B14F-4D97-AF65-F5344CB8AC3E}">
        <p14:creationId xmlns:p14="http://schemas.microsoft.com/office/powerpoint/2010/main" val="1673456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652A22F9-4C3E-4BE4-89B6-0BA15E0B61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4617" y="120163"/>
            <a:ext cx="9077678" cy="6603045"/>
          </a:xfrm>
          <a:prstGeom prst="rect">
            <a:avLst/>
          </a:prstGeom>
        </p:spPr>
      </p:pic>
    </p:spTree>
    <p:extLst>
      <p:ext uri="{BB962C8B-B14F-4D97-AF65-F5344CB8AC3E}">
        <p14:creationId xmlns:p14="http://schemas.microsoft.com/office/powerpoint/2010/main" val="2923325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10;&#10;Description automatically generated">
            <a:extLst>
              <a:ext uri="{FF2B5EF4-FFF2-40B4-BE49-F238E27FC236}">
                <a16:creationId xmlns:a16="http://schemas.microsoft.com/office/drawing/2014/main" id="{05697FA6-143D-4C0A-AA12-2485C00BD8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0074" y="277352"/>
            <a:ext cx="8674258" cy="6303295"/>
          </a:xfrm>
          <a:prstGeom prst="rect">
            <a:avLst/>
          </a:prstGeom>
        </p:spPr>
      </p:pic>
    </p:spTree>
    <p:extLst>
      <p:ext uri="{BB962C8B-B14F-4D97-AF65-F5344CB8AC3E}">
        <p14:creationId xmlns:p14="http://schemas.microsoft.com/office/powerpoint/2010/main" val="22632658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with medium confidence">
            <a:extLst>
              <a:ext uri="{FF2B5EF4-FFF2-40B4-BE49-F238E27FC236}">
                <a16:creationId xmlns:a16="http://schemas.microsoft.com/office/drawing/2014/main" id="{B039BC89-622D-4B8A-A6B0-F203CCACA8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8076" y="288755"/>
            <a:ext cx="8678798" cy="6381469"/>
          </a:xfrm>
          <a:prstGeom prst="rect">
            <a:avLst/>
          </a:prstGeom>
        </p:spPr>
      </p:pic>
    </p:spTree>
    <p:extLst>
      <p:ext uri="{BB962C8B-B14F-4D97-AF65-F5344CB8AC3E}">
        <p14:creationId xmlns:p14="http://schemas.microsoft.com/office/powerpoint/2010/main" val="1230307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imeline&#10;&#10;Description automatically generated">
            <a:extLst>
              <a:ext uri="{FF2B5EF4-FFF2-40B4-BE49-F238E27FC236}">
                <a16:creationId xmlns:a16="http://schemas.microsoft.com/office/drawing/2014/main" id="{3AAEE860-B49E-4E0A-9192-34685A6ED4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5079" y="138330"/>
            <a:ext cx="8917727" cy="6643408"/>
          </a:xfrm>
          <a:prstGeom prst="rect">
            <a:avLst/>
          </a:prstGeom>
        </p:spPr>
      </p:pic>
    </p:spTree>
    <p:extLst>
      <p:ext uri="{BB962C8B-B14F-4D97-AF65-F5344CB8AC3E}">
        <p14:creationId xmlns:p14="http://schemas.microsoft.com/office/powerpoint/2010/main" val="3509131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imeline&#10;&#10;Description automatically generated">
            <a:extLst>
              <a:ext uri="{FF2B5EF4-FFF2-40B4-BE49-F238E27FC236}">
                <a16:creationId xmlns:a16="http://schemas.microsoft.com/office/drawing/2014/main" id="{601E7613-85C0-4987-B0E1-F1FD02D7F8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127" y="137664"/>
            <a:ext cx="8852595" cy="6639446"/>
          </a:xfrm>
          <a:prstGeom prst="rect">
            <a:avLst/>
          </a:prstGeom>
        </p:spPr>
      </p:pic>
    </p:spTree>
    <p:extLst>
      <p:ext uri="{BB962C8B-B14F-4D97-AF65-F5344CB8AC3E}">
        <p14:creationId xmlns:p14="http://schemas.microsoft.com/office/powerpoint/2010/main" val="2082466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imeline&#10;&#10;Description automatically generated">
            <a:extLst>
              <a:ext uri="{FF2B5EF4-FFF2-40B4-BE49-F238E27FC236}">
                <a16:creationId xmlns:a16="http://schemas.microsoft.com/office/drawing/2014/main" id="{C9140041-8048-4182-BD83-DB6F476E55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3774" y="200327"/>
            <a:ext cx="8664287" cy="6457346"/>
          </a:xfrm>
          <a:prstGeom prst="rect">
            <a:avLst/>
          </a:prstGeom>
        </p:spPr>
      </p:pic>
    </p:spTree>
    <p:extLst>
      <p:ext uri="{BB962C8B-B14F-4D97-AF65-F5344CB8AC3E}">
        <p14:creationId xmlns:p14="http://schemas.microsoft.com/office/powerpoint/2010/main" val="3655046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DB0BEE-DA80-41CC-B460-1FB55253E659}"/>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might a lesson look like in Year R?</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6373925" y="146501"/>
            <a:ext cx="2172003" cy="2162477"/>
          </a:xfrm>
          <a:prstGeom prst="rect">
            <a:avLst/>
          </a:prstGeom>
        </p:spPr>
      </p:pic>
      <p:sp>
        <p:nvSpPr>
          <p:cNvPr id="4" name="TextBox 3"/>
          <p:cNvSpPr txBox="1"/>
          <p:nvPr/>
        </p:nvSpPr>
        <p:spPr>
          <a:xfrm>
            <a:off x="4651022" y="2777067"/>
            <a:ext cx="5983111" cy="2862322"/>
          </a:xfrm>
          <a:prstGeom prst="rect">
            <a:avLst/>
          </a:prstGeom>
          <a:noFill/>
        </p:spPr>
        <p:txBody>
          <a:bodyPr wrap="square" rtlCol="0">
            <a:spAutoFit/>
          </a:bodyPr>
          <a:lstStyle/>
          <a:p>
            <a:pPr marL="285750" indent="-285750">
              <a:buFont typeface="Arial" panose="020B0604020202020204" pitchFamily="34" charset="0"/>
              <a:buChar char="•"/>
            </a:pPr>
            <a:r>
              <a:rPr lang="en-GB" dirty="0" smtClean="0"/>
              <a:t>Read the book.  Discuss what activities from the book the children like doing with their family.</a:t>
            </a:r>
          </a:p>
          <a:p>
            <a:pPr marL="285750" indent="-285750">
              <a:buFont typeface="Arial" panose="020B0604020202020204" pitchFamily="34" charset="0"/>
              <a:buChar char="•"/>
            </a:pPr>
            <a:r>
              <a:rPr lang="en-GB" dirty="0" smtClean="0"/>
              <a:t>Make a list of activities from the book that the family share.  Act them out.</a:t>
            </a:r>
          </a:p>
          <a:p>
            <a:pPr marL="285750" indent="-285750">
              <a:buFont typeface="Arial" panose="020B0604020202020204" pitchFamily="34" charset="0"/>
              <a:buChar char="•"/>
            </a:pPr>
            <a:r>
              <a:rPr lang="en-GB" dirty="0" smtClean="0"/>
              <a:t>Write a sentence and draw a picture about an activity the children like doing with their family at home.</a:t>
            </a:r>
          </a:p>
          <a:p>
            <a:pPr marL="285750" indent="-285750">
              <a:buFont typeface="Arial" panose="020B0604020202020204" pitchFamily="34" charset="0"/>
              <a:buChar char="•"/>
            </a:pPr>
            <a:r>
              <a:rPr lang="en-GB" dirty="0" smtClean="0"/>
              <a:t>Look at the faces of the children in the book.  How are they feeling?</a:t>
            </a:r>
          </a:p>
          <a:p>
            <a:pPr marL="285750" indent="-285750">
              <a:buFont typeface="Arial" panose="020B0604020202020204" pitchFamily="34" charset="0"/>
              <a:buChar char="•"/>
            </a:pPr>
            <a:r>
              <a:rPr lang="en-GB" dirty="0" smtClean="0"/>
              <a:t>What is your family good at?  Who loves you in your family?</a:t>
            </a:r>
            <a:endParaRPr lang="en-GB" dirty="0"/>
          </a:p>
        </p:txBody>
      </p:sp>
    </p:spTree>
    <p:extLst>
      <p:ext uri="{BB962C8B-B14F-4D97-AF65-F5344CB8AC3E}">
        <p14:creationId xmlns:p14="http://schemas.microsoft.com/office/powerpoint/2010/main" val="842915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7EC6AC-CB59-4747-BC9A-6AD84EABB737}"/>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might a lesson look like in Year 1 or 2?</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6497742" y="206201"/>
            <a:ext cx="2105319" cy="2495898"/>
          </a:xfrm>
          <a:prstGeom prst="rect">
            <a:avLst/>
          </a:prstGeom>
        </p:spPr>
      </p:pic>
      <p:sp>
        <p:nvSpPr>
          <p:cNvPr id="4" name="TextBox 3"/>
          <p:cNvSpPr txBox="1"/>
          <p:nvPr/>
        </p:nvSpPr>
        <p:spPr>
          <a:xfrm>
            <a:off x="4481689" y="2822222"/>
            <a:ext cx="6942667" cy="2585323"/>
          </a:xfrm>
          <a:prstGeom prst="rect">
            <a:avLst/>
          </a:prstGeom>
          <a:noFill/>
        </p:spPr>
        <p:txBody>
          <a:bodyPr wrap="square" rtlCol="0">
            <a:spAutoFit/>
          </a:bodyPr>
          <a:lstStyle/>
          <a:p>
            <a:pPr marL="285750" indent="-285750">
              <a:buFont typeface="Arial" panose="020B0604020202020204" pitchFamily="34" charset="0"/>
              <a:buChar char="•"/>
            </a:pPr>
            <a:r>
              <a:rPr lang="en-GB" dirty="0" smtClean="0"/>
              <a:t>Read the book.  What examples of diversity (difference) are in the book?</a:t>
            </a:r>
          </a:p>
          <a:p>
            <a:pPr marL="285750" indent="-285750">
              <a:buFont typeface="Arial" panose="020B0604020202020204" pitchFamily="34" charset="0"/>
              <a:buChar char="•"/>
            </a:pPr>
            <a:r>
              <a:rPr lang="en-GB" dirty="0" smtClean="0"/>
              <a:t>Have categories: transport, festivals, homes, religions.  Teams of children have to race to think of as many examples as possible to show the diversity within each category.</a:t>
            </a:r>
          </a:p>
          <a:p>
            <a:pPr marL="285750" indent="-285750">
              <a:buFont typeface="Arial" panose="020B0604020202020204" pitchFamily="34" charset="0"/>
              <a:buChar char="•"/>
            </a:pPr>
            <a:r>
              <a:rPr lang="en-GB" dirty="0" smtClean="0"/>
              <a:t>Around a map of the UK, children write ways in which we are diverse e.g. families, religions, homes, jobs</a:t>
            </a:r>
          </a:p>
          <a:p>
            <a:pPr marL="285750" indent="-285750">
              <a:buFont typeface="Arial" panose="020B0604020202020204" pitchFamily="34" charset="0"/>
              <a:buChar char="•"/>
            </a:pPr>
            <a:r>
              <a:rPr lang="en-GB" dirty="0" smtClean="0"/>
              <a:t>What would it be like if we were all the same?  Why is diversity a good thing?</a:t>
            </a:r>
            <a:endParaRPr lang="en-GB" dirty="0"/>
          </a:p>
        </p:txBody>
      </p:sp>
    </p:spTree>
    <p:extLst>
      <p:ext uri="{BB962C8B-B14F-4D97-AF65-F5344CB8AC3E}">
        <p14:creationId xmlns:p14="http://schemas.microsoft.com/office/powerpoint/2010/main" val="7357962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06E59F-A242-46CB-82E4-F6C14406514B}"/>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might a lesson look like in Year 3 and 4?</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6178611" y="297647"/>
            <a:ext cx="1926811" cy="1937553"/>
          </a:xfrm>
          <a:prstGeom prst="rect">
            <a:avLst/>
          </a:prstGeom>
        </p:spPr>
      </p:pic>
      <p:sp>
        <p:nvSpPr>
          <p:cNvPr id="4" name="TextBox 3"/>
          <p:cNvSpPr txBox="1"/>
          <p:nvPr/>
        </p:nvSpPr>
        <p:spPr>
          <a:xfrm>
            <a:off x="4571020" y="2551289"/>
            <a:ext cx="6548536" cy="3139321"/>
          </a:xfrm>
          <a:prstGeom prst="rect">
            <a:avLst/>
          </a:prstGeom>
          <a:noFill/>
        </p:spPr>
        <p:txBody>
          <a:bodyPr wrap="square" rtlCol="0">
            <a:spAutoFit/>
          </a:bodyPr>
          <a:lstStyle/>
          <a:p>
            <a:pPr marL="285750" indent="-285750">
              <a:buFont typeface="Arial" panose="020B0604020202020204" pitchFamily="34" charset="0"/>
              <a:buChar char="•"/>
            </a:pPr>
            <a:r>
              <a:rPr lang="en-GB" dirty="0" smtClean="0"/>
              <a:t>What does marriage mean?</a:t>
            </a:r>
          </a:p>
          <a:p>
            <a:pPr marL="285750" indent="-285750">
              <a:buFont typeface="Arial" panose="020B0604020202020204" pitchFamily="34" charset="0"/>
              <a:buChar char="•"/>
            </a:pPr>
            <a:r>
              <a:rPr lang="en-GB" dirty="0" smtClean="0"/>
              <a:t>Read the story.  Why doesn’t the son tell the Queen he does not want to marry a princess?  Is she okay when he tells her?  </a:t>
            </a:r>
          </a:p>
          <a:p>
            <a:pPr marL="285750" indent="-285750">
              <a:buFont typeface="Arial" panose="020B0604020202020204" pitchFamily="34" charset="0"/>
              <a:buChar char="•"/>
            </a:pPr>
            <a:r>
              <a:rPr lang="en-GB" dirty="0" smtClean="0"/>
              <a:t>Discuss: why do people get married?  Discuss the royal wedding.  How did people feel watching?</a:t>
            </a:r>
          </a:p>
          <a:p>
            <a:pPr marL="285750" indent="-285750">
              <a:buFont typeface="Arial" panose="020B0604020202020204" pitchFamily="34" charset="0"/>
              <a:buChar char="•"/>
            </a:pPr>
            <a:r>
              <a:rPr lang="en-GB" dirty="0" smtClean="0"/>
              <a:t>Children design a wedding invitation for people who they know are married in their family or a famous couple, or for the couple in the story.</a:t>
            </a:r>
          </a:p>
          <a:p>
            <a:pPr marL="285750" indent="-285750">
              <a:buFont typeface="Arial" panose="020B0604020202020204" pitchFamily="34" charset="0"/>
              <a:buChar char="•"/>
            </a:pPr>
            <a:r>
              <a:rPr lang="en-GB" dirty="0" smtClean="0"/>
              <a:t>Show images of different marriage ceremonies.  What is the same and different about them?  What is the law regarding marriage in the UK?</a:t>
            </a:r>
            <a:endParaRPr lang="en-GB" dirty="0"/>
          </a:p>
        </p:txBody>
      </p:sp>
    </p:spTree>
    <p:extLst>
      <p:ext uri="{BB962C8B-B14F-4D97-AF65-F5344CB8AC3E}">
        <p14:creationId xmlns:p14="http://schemas.microsoft.com/office/powerpoint/2010/main" val="3744561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E9A7AA-947D-4229-8B90-66C257D1CAE3}"/>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might a lesson look like in Year 5 and 6?</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6312474" y="280356"/>
            <a:ext cx="2278370" cy="1740355"/>
          </a:xfrm>
          <a:prstGeom prst="rect">
            <a:avLst/>
          </a:prstGeom>
        </p:spPr>
      </p:pic>
      <p:sp>
        <p:nvSpPr>
          <p:cNvPr id="4" name="TextBox 3"/>
          <p:cNvSpPr txBox="1"/>
          <p:nvPr/>
        </p:nvSpPr>
        <p:spPr>
          <a:xfrm>
            <a:off x="4436533" y="2246489"/>
            <a:ext cx="7078134" cy="3416320"/>
          </a:xfrm>
          <a:prstGeom prst="rect">
            <a:avLst/>
          </a:prstGeom>
          <a:noFill/>
        </p:spPr>
        <p:txBody>
          <a:bodyPr wrap="square" rtlCol="0">
            <a:spAutoFit/>
          </a:bodyPr>
          <a:lstStyle/>
          <a:p>
            <a:pPr marL="285750" indent="-285750">
              <a:buFont typeface="Arial" panose="020B0604020202020204" pitchFamily="34" charset="0"/>
              <a:buChar char="•"/>
            </a:pPr>
            <a:r>
              <a:rPr lang="en-GB" dirty="0" smtClean="0"/>
              <a:t>Read the book. How do we know that Roy and Silo love each other?  Were they good Dads?  How do we know?</a:t>
            </a:r>
          </a:p>
          <a:p>
            <a:pPr marL="285750" indent="-285750">
              <a:buFont typeface="Arial" panose="020B0604020202020204" pitchFamily="34" charset="0"/>
              <a:buChar char="•"/>
            </a:pPr>
            <a:r>
              <a:rPr lang="en-GB" dirty="0" smtClean="0"/>
              <a:t>Give out snap playing cards with animals on.  Each child has one card and must not show anyone their card.  They must find their ‘pair’ without talking; they must use movements or noises.</a:t>
            </a:r>
          </a:p>
          <a:p>
            <a:pPr marL="285750" indent="-285750">
              <a:buFont typeface="Arial" panose="020B0604020202020204" pitchFamily="34" charset="0"/>
              <a:buChar char="•"/>
            </a:pPr>
            <a:r>
              <a:rPr lang="en-GB" dirty="0" smtClean="0"/>
              <a:t>Keep one card back so one child does not find a partner.  What can we do with this lonely animal?  Encourage children to let them join their family, as families can be made up of different people (animals).</a:t>
            </a:r>
          </a:p>
          <a:p>
            <a:pPr marL="285750" indent="-285750">
              <a:buFont typeface="Arial" panose="020B0604020202020204" pitchFamily="34" charset="0"/>
              <a:buChar char="•"/>
            </a:pPr>
            <a:r>
              <a:rPr lang="en-GB" dirty="0" smtClean="0"/>
              <a:t>Look at the story of two male vultures in </a:t>
            </a:r>
            <a:r>
              <a:rPr lang="en-GB" dirty="0" err="1" smtClean="0"/>
              <a:t>Alwetterzoo</a:t>
            </a:r>
            <a:r>
              <a:rPr lang="en-GB" dirty="0" smtClean="0"/>
              <a:t>, Munich, Germany.  Write letters to the zoo giving advice.</a:t>
            </a:r>
          </a:p>
          <a:p>
            <a:pPr marL="285750" indent="-285750">
              <a:buFont typeface="Arial" panose="020B0604020202020204" pitchFamily="34" charset="0"/>
              <a:buChar char="•"/>
            </a:pPr>
            <a:r>
              <a:rPr lang="en-GB" dirty="0" smtClean="0"/>
              <a:t>Read the author’s note – this is a true story.  Do any of the other penguins bully Roy and Silo?  Why?  Would we do this at our school?</a:t>
            </a:r>
            <a:endParaRPr lang="en-GB" dirty="0"/>
          </a:p>
        </p:txBody>
      </p:sp>
    </p:spTree>
    <p:extLst>
      <p:ext uri="{BB962C8B-B14F-4D97-AF65-F5344CB8AC3E}">
        <p14:creationId xmlns:p14="http://schemas.microsoft.com/office/powerpoint/2010/main" val="12228827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BC6718-6E87-4F01-94CF-86FB8D43D2BA}"/>
              </a:ext>
            </a:extLst>
          </p:cNvPr>
          <p:cNvSpPr>
            <a:spLocks noGrp="1"/>
          </p:cNvSpPr>
          <p:nvPr>
            <p:ph type="title"/>
          </p:nvPr>
        </p:nvSpPr>
        <p:spPr>
          <a:xfrm>
            <a:off x="686834" y="1153572"/>
            <a:ext cx="3200400" cy="4461163"/>
          </a:xfrm>
        </p:spPr>
        <p:txBody>
          <a:bodyPr>
            <a:normAutofit/>
          </a:bodyPr>
          <a:lstStyle/>
          <a:p>
            <a:r>
              <a:rPr lang="en-GB">
                <a:solidFill>
                  <a:srgbClr val="FFFFFF"/>
                </a:solidFill>
              </a:rPr>
              <a:t>Will these lessons prompt my child to ask challenging questions?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ED751CC-78AC-4D16-88C0-24BBB6FAB6E8}"/>
              </a:ext>
            </a:extLst>
          </p:cNvPr>
          <p:cNvSpPr>
            <a:spLocks noGrp="1"/>
          </p:cNvSpPr>
          <p:nvPr>
            <p:ph idx="1"/>
          </p:nvPr>
        </p:nvSpPr>
        <p:spPr>
          <a:xfrm>
            <a:off x="4447308" y="591344"/>
            <a:ext cx="6906491" cy="5585619"/>
          </a:xfrm>
        </p:spPr>
        <p:txBody>
          <a:bodyPr anchor="ctr">
            <a:normAutofit fontScale="92500" lnSpcReduction="10000"/>
          </a:bodyPr>
          <a:lstStyle/>
          <a:p>
            <a:pPr marL="0" indent="0">
              <a:buNone/>
            </a:pPr>
            <a:r>
              <a:rPr lang="en-GB" dirty="0"/>
              <a:t>Possibly, your child or children trust you and will be likely to ask you questions to test your beliefs and opinions. </a:t>
            </a:r>
          </a:p>
          <a:p>
            <a:pPr marL="0" indent="0">
              <a:buNone/>
            </a:pPr>
            <a:r>
              <a:rPr lang="en-GB" dirty="0"/>
              <a:t>Please don’t avoid them, talk openly about diversity and equality.</a:t>
            </a:r>
          </a:p>
          <a:p>
            <a:pPr marL="0" indent="0">
              <a:buNone/>
            </a:pPr>
            <a:r>
              <a:rPr lang="en-GB" dirty="0"/>
              <a:t>Teaching about diversity and equality is teaching about: </a:t>
            </a:r>
          </a:p>
          <a:p>
            <a:r>
              <a:rPr lang="en-GB" dirty="0"/>
              <a:t>Difference </a:t>
            </a:r>
          </a:p>
          <a:p>
            <a:r>
              <a:rPr lang="en-GB" dirty="0"/>
              <a:t>Acceptance </a:t>
            </a:r>
          </a:p>
          <a:p>
            <a:r>
              <a:rPr lang="en-GB" dirty="0"/>
              <a:t>Tolerance </a:t>
            </a:r>
          </a:p>
          <a:p>
            <a:r>
              <a:rPr lang="en-GB" dirty="0"/>
              <a:t>Diversity </a:t>
            </a:r>
          </a:p>
          <a:p>
            <a:r>
              <a:rPr lang="en-GB" dirty="0"/>
              <a:t>How to challenge discrimination </a:t>
            </a:r>
          </a:p>
          <a:p>
            <a:pPr marL="0" indent="0">
              <a:buNone/>
            </a:pPr>
            <a:r>
              <a:rPr lang="en-GB" dirty="0"/>
              <a:t>Teaching about equality helps our children to prepare for the next stages in their lives.</a:t>
            </a:r>
          </a:p>
        </p:txBody>
      </p:sp>
    </p:spTree>
    <p:extLst>
      <p:ext uri="{BB962C8B-B14F-4D97-AF65-F5344CB8AC3E}">
        <p14:creationId xmlns:p14="http://schemas.microsoft.com/office/powerpoint/2010/main" val="3249962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74B743-0074-4F56-8816-16871D168012}"/>
              </a:ext>
            </a:extLst>
          </p:cNvPr>
          <p:cNvSpPr>
            <a:spLocks noGrp="1"/>
          </p:cNvSpPr>
          <p:nvPr>
            <p:ph type="title"/>
          </p:nvPr>
        </p:nvSpPr>
        <p:spPr>
          <a:xfrm>
            <a:off x="686834" y="1153572"/>
            <a:ext cx="3200400" cy="4461163"/>
          </a:xfrm>
        </p:spPr>
        <p:txBody>
          <a:bodyPr>
            <a:normAutofit/>
          </a:bodyPr>
          <a:lstStyle/>
          <a:p>
            <a:r>
              <a:rPr lang="en-GB" sz="3700">
                <a:solidFill>
                  <a:srgbClr val="FFFFFF"/>
                </a:solidFill>
              </a:rPr>
              <a:t>The scheme includes books that mention sexual orientation and transgender issues…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707FD3E-F8DD-45AA-AABD-915319FF2FEA}"/>
              </a:ext>
            </a:extLst>
          </p:cNvPr>
          <p:cNvSpPr>
            <a:spLocks noGrp="1"/>
          </p:cNvSpPr>
          <p:nvPr>
            <p:ph idx="1"/>
          </p:nvPr>
        </p:nvSpPr>
        <p:spPr>
          <a:xfrm>
            <a:off x="4447308" y="591344"/>
            <a:ext cx="6906491" cy="5585619"/>
          </a:xfrm>
        </p:spPr>
        <p:txBody>
          <a:bodyPr anchor="ctr">
            <a:normAutofit/>
          </a:bodyPr>
          <a:lstStyle/>
          <a:p>
            <a:pPr marL="0" indent="0">
              <a:buNone/>
            </a:pPr>
            <a:r>
              <a:rPr lang="en-GB" sz="2400" dirty="0"/>
              <a:t>We are teaching about equality. Our school ethos says that everyone is welcome and there are no outsiders. This means that everyone is welcome regardless of their sexual orientation and gender identity.</a:t>
            </a:r>
          </a:p>
          <a:p>
            <a:pPr marL="0" indent="0">
              <a:buNone/>
            </a:pPr>
            <a:r>
              <a:rPr lang="en-GB" sz="2400" dirty="0"/>
              <a:t>Some children grow up in families with gay or lesbian people and it is important that they feel they can talk confidently about their family.  We want all of our children to know that every family is different and special, and their own family is accepted in school. </a:t>
            </a:r>
          </a:p>
          <a:p>
            <a:pPr marL="0" indent="0">
              <a:buNone/>
            </a:pPr>
            <a:r>
              <a:rPr lang="en-GB" sz="2400" dirty="0"/>
              <a:t>Our children will all have to interact with people from different backgrounds as they </a:t>
            </a:r>
            <a:r>
              <a:rPr lang="en-GB" sz="2400" dirty="0" smtClean="0"/>
              <a:t>grow, </a:t>
            </a:r>
            <a:r>
              <a:rPr lang="en-GB" sz="2400" dirty="0"/>
              <a:t>and we want them to treat all members of the community with the same respect.</a:t>
            </a:r>
          </a:p>
        </p:txBody>
      </p:sp>
    </p:spTree>
    <p:extLst>
      <p:ext uri="{BB962C8B-B14F-4D97-AF65-F5344CB8AC3E}">
        <p14:creationId xmlns:p14="http://schemas.microsoft.com/office/powerpoint/2010/main" val="25610655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7B5CF4-6EA0-4397-9069-6C587DFA4602}"/>
              </a:ext>
            </a:extLst>
          </p:cNvPr>
          <p:cNvSpPr>
            <a:spLocks noGrp="1"/>
          </p:cNvSpPr>
          <p:nvPr>
            <p:ph type="title"/>
          </p:nvPr>
        </p:nvSpPr>
        <p:spPr>
          <a:xfrm>
            <a:off x="686834" y="1153572"/>
            <a:ext cx="3200400" cy="4461163"/>
          </a:xfrm>
        </p:spPr>
        <p:txBody>
          <a:bodyPr>
            <a:normAutofit/>
          </a:bodyPr>
          <a:lstStyle/>
          <a:p>
            <a:r>
              <a:rPr lang="en-GB">
                <a:solidFill>
                  <a:srgbClr val="FFFFFF"/>
                </a:solidFill>
              </a:rPr>
              <a:t>Tackling prejudicial language…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F1C2A00-908A-4DE0-BB94-2CC101A2CAD2}"/>
              </a:ext>
            </a:extLst>
          </p:cNvPr>
          <p:cNvSpPr>
            <a:spLocks noGrp="1"/>
          </p:cNvSpPr>
          <p:nvPr>
            <p:ph idx="1"/>
          </p:nvPr>
        </p:nvSpPr>
        <p:spPr>
          <a:xfrm>
            <a:off x="4447308" y="591344"/>
            <a:ext cx="6906491" cy="5585619"/>
          </a:xfrm>
        </p:spPr>
        <p:txBody>
          <a:bodyPr anchor="ctr">
            <a:normAutofit/>
          </a:bodyPr>
          <a:lstStyle/>
          <a:p>
            <a:pPr marL="0" indent="0">
              <a:buNone/>
            </a:pPr>
            <a:r>
              <a:rPr lang="en-GB" sz="2600">
                <a:effectLst/>
                <a:ea typeface="Calibri" panose="020F0502020204030204" pitchFamily="34" charset="0"/>
                <a:cs typeface="Times New Roman" panose="02020603050405020304" pitchFamily="18" charset="0"/>
              </a:rPr>
              <a:t>Every child and adult in our school community has the right to be protected from prejudicial views and behaviours. Prejudicial language or behaviour can be words or acts based on preconceived opinion.  They are not based on reason or actual experience, for example, not liking someone based on their skin colour or sexual identity.</a:t>
            </a:r>
          </a:p>
          <a:p>
            <a:pPr marL="0" indent="0">
              <a:buNone/>
            </a:pPr>
            <a:r>
              <a:rPr lang="en-GB" sz="2600" b="1" i="1">
                <a:effectLst/>
                <a:ea typeface="Calibri" panose="020F0502020204030204" pitchFamily="34" charset="0"/>
                <a:cs typeface="Times New Roman" panose="02020603050405020304" pitchFamily="18" charset="0"/>
              </a:rPr>
              <a:t>Within our school we will not tolerate any prejudicial language or behaviour aimed at students or adults.</a:t>
            </a:r>
            <a:r>
              <a:rPr lang="en-GB" sz="2600">
                <a:effectLst/>
                <a:ea typeface="Calibri" panose="020F0502020204030204" pitchFamily="34" charset="0"/>
                <a:cs typeface="Times New Roman" panose="02020603050405020304" pitchFamily="18" charset="0"/>
              </a:rPr>
              <a:t> </a:t>
            </a:r>
          </a:p>
          <a:p>
            <a:pPr marL="0" indent="0">
              <a:buNone/>
            </a:pPr>
            <a:endParaRPr lang="en-GB" sz="2600">
              <a:ea typeface="Calibri" panose="020F0502020204030204" pitchFamily="34" charset="0"/>
              <a:cs typeface="Times New Roman" panose="02020603050405020304" pitchFamily="18" charset="0"/>
            </a:endParaRPr>
          </a:p>
          <a:p>
            <a:pPr marL="0" indent="0">
              <a:buNone/>
            </a:pPr>
            <a:r>
              <a:rPr lang="en-GB" sz="2600">
                <a:effectLst/>
                <a:ea typeface="Calibri" panose="020F0502020204030204" pitchFamily="34" charset="0"/>
                <a:cs typeface="Times New Roman" panose="02020603050405020304" pitchFamily="18" charset="0"/>
              </a:rPr>
              <a:t>We want everyone at Botley School to feel welcome.  We want there to be no outsiders.</a:t>
            </a:r>
          </a:p>
          <a:p>
            <a:pPr marL="0" indent="0">
              <a:buNone/>
            </a:pPr>
            <a:endParaRPr lang="en-GB" sz="2600"/>
          </a:p>
        </p:txBody>
      </p:sp>
    </p:spTree>
    <p:extLst>
      <p:ext uri="{BB962C8B-B14F-4D97-AF65-F5344CB8AC3E}">
        <p14:creationId xmlns:p14="http://schemas.microsoft.com/office/powerpoint/2010/main" val="2178424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D1F43B-64FD-46E0-97A8-5D30813A528E}"/>
              </a:ext>
            </a:extLst>
          </p:cNvPr>
          <p:cNvSpPr>
            <a:spLocks noGrp="1"/>
          </p:cNvSpPr>
          <p:nvPr>
            <p:ph type="title"/>
          </p:nvPr>
        </p:nvSpPr>
        <p:spPr>
          <a:xfrm>
            <a:off x="686834" y="1153572"/>
            <a:ext cx="3200400" cy="4461163"/>
          </a:xfrm>
        </p:spPr>
        <p:txBody>
          <a:bodyPr>
            <a:normAutofit/>
          </a:bodyPr>
          <a:lstStyle/>
          <a:p>
            <a:r>
              <a:rPr lang="en-GB">
                <a:solidFill>
                  <a:srgbClr val="FFFFFF"/>
                </a:solidFill>
              </a:rPr>
              <a:t>Possible parental concerns….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FC011FD-D35D-469E-9F74-D3693C28A426}"/>
              </a:ext>
            </a:extLst>
          </p:cNvPr>
          <p:cNvSpPr>
            <a:spLocks noGrp="1"/>
          </p:cNvSpPr>
          <p:nvPr>
            <p:ph idx="1"/>
          </p:nvPr>
        </p:nvSpPr>
        <p:spPr>
          <a:xfrm>
            <a:off x="4447308" y="591344"/>
            <a:ext cx="6906491" cy="5585619"/>
          </a:xfrm>
        </p:spPr>
        <p:txBody>
          <a:bodyPr anchor="ctr">
            <a:normAutofit fontScale="70000" lnSpcReduction="20000"/>
          </a:bodyPr>
          <a:lstStyle/>
          <a:p>
            <a:pPr marL="0" indent="0">
              <a:buNone/>
            </a:pPr>
            <a:r>
              <a:rPr lang="en-GB" dirty="0"/>
              <a:t>But no children are gay here, why does it need to be </a:t>
            </a:r>
            <a:r>
              <a:rPr lang="en-GB" dirty="0" smtClean="0"/>
              <a:t>mentioned? </a:t>
            </a:r>
            <a:r>
              <a:rPr lang="en-GB" i="1" dirty="0" smtClean="0">
                <a:solidFill>
                  <a:srgbClr val="FF0000"/>
                </a:solidFill>
              </a:rPr>
              <a:t>Some of our children will turn out to be gay so we need to make sure they do not grow up thinking there is something wrong them.  Also some of our families may have gay people in them.</a:t>
            </a:r>
            <a:endParaRPr lang="en-GB" dirty="0" smtClean="0"/>
          </a:p>
          <a:p>
            <a:pPr marL="0" indent="0">
              <a:buNone/>
            </a:pPr>
            <a:r>
              <a:rPr lang="en-GB" dirty="0" smtClean="0"/>
              <a:t>Can </a:t>
            </a:r>
            <a:r>
              <a:rPr lang="en-GB" dirty="0"/>
              <a:t>I remove my child from these lessons</a:t>
            </a:r>
            <a:r>
              <a:rPr lang="en-GB" dirty="0" smtClean="0"/>
              <a:t>? </a:t>
            </a:r>
            <a:r>
              <a:rPr lang="en-GB" i="1" dirty="0" smtClean="0">
                <a:solidFill>
                  <a:srgbClr val="FF0000"/>
                </a:solidFill>
              </a:rPr>
              <a:t>No.  </a:t>
            </a:r>
            <a:r>
              <a:rPr lang="en-GB" i="1" dirty="0">
                <a:solidFill>
                  <a:srgbClr val="FF0000"/>
                </a:solidFill>
              </a:rPr>
              <a:t>T</a:t>
            </a:r>
            <a:r>
              <a:rPr lang="en-GB" i="1" dirty="0" smtClean="0">
                <a:solidFill>
                  <a:srgbClr val="FF0000"/>
                </a:solidFill>
              </a:rPr>
              <a:t>hese are not R.E. or Sex Education lessons, which you can remove your child from.  They are part of our school curriculum. </a:t>
            </a:r>
            <a:endParaRPr lang="en-GB" dirty="0" smtClean="0"/>
          </a:p>
          <a:p>
            <a:pPr marL="0" indent="0">
              <a:buNone/>
            </a:pPr>
            <a:r>
              <a:rPr lang="en-GB" dirty="0" smtClean="0"/>
              <a:t>But </a:t>
            </a:r>
            <a:r>
              <a:rPr lang="en-GB" dirty="0"/>
              <a:t>my religion says that gay is </a:t>
            </a:r>
            <a:r>
              <a:rPr lang="en-GB" dirty="0" smtClean="0"/>
              <a:t>wrong. </a:t>
            </a:r>
            <a:r>
              <a:rPr lang="en-GB" i="1" dirty="0" smtClean="0">
                <a:solidFill>
                  <a:srgbClr val="FF0000"/>
                </a:solidFill>
              </a:rPr>
              <a:t>We understand that and respect all faiths here.  We are preparing children for the diverse world they live in.  As they grow up they can make up their own mind on what is right or wrong, we are simply giving a rounded view.</a:t>
            </a:r>
            <a:endParaRPr lang="en-GB" dirty="0" smtClean="0"/>
          </a:p>
          <a:p>
            <a:pPr marL="0" indent="0">
              <a:buNone/>
            </a:pPr>
            <a:r>
              <a:rPr lang="en-GB" dirty="0" smtClean="0"/>
              <a:t>You </a:t>
            </a:r>
            <a:r>
              <a:rPr lang="en-GB" dirty="0"/>
              <a:t>are going to make my child </a:t>
            </a:r>
            <a:r>
              <a:rPr lang="en-GB" dirty="0" smtClean="0"/>
              <a:t>gay! </a:t>
            </a:r>
            <a:r>
              <a:rPr lang="en-GB" i="1" dirty="0" smtClean="0">
                <a:solidFill>
                  <a:srgbClr val="FF0000"/>
                </a:solidFill>
              </a:rPr>
              <a:t>No, we are teaching your child to celebrate difference and not be afraid of it.  This will not make your child change how they are.</a:t>
            </a:r>
            <a:endParaRPr lang="en-GB" dirty="0" smtClean="0"/>
          </a:p>
          <a:p>
            <a:pPr marL="0" indent="0">
              <a:buNone/>
            </a:pPr>
            <a:r>
              <a:rPr lang="en-GB" dirty="0" smtClean="0"/>
              <a:t>You </a:t>
            </a:r>
            <a:r>
              <a:rPr lang="en-GB" dirty="0"/>
              <a:t>are confusing my child because </a:t>
            </a:r>
            <a:r>
              <a:rPr lang="en-GB" dirty="0" smtClean="0"/>
              <a:t>we have different views at home. </a:t>
            </a:r>
            <a:r>
              <a:rPr lang="en-GB" i="1" dirty="0" smtClean="0">
                <a:solidFill>
                  <a:srgbClr val="FF0000"/>
                </a:solidFill>
              </a:rPr>
              <a:t>We are teaching children that all families are different.  It is important that they hear about people who are different as they are going to meet people from all sorts of families as they grow.  When they grow up, they can make up their own minds about what is righ</a:t>
            </a:r>
            <a:r>
              <a:rPr lang="en-GB" i="1" dirty="0" smtClean="0">
                <a:solidFill>
                  <a:srgbClr val="FF0000"/>
                </a:solidFill>
              </a:rPr>
              <a:t>t and wrong.</a:t>
            </a:r>
            <a:endParaRPr lang="en-GB" dirty="0" smtClean="0"/>
          </a:p>
          <a:p>
            <a:pPr marL="0" indent="0">
              <a:buNone/>
            </a:pPr>
            <a:endParaRPr lang="en-GB" dirty="0"/>
          </a:p>
        </p:txBody>
      </p:sp>
    </p:spTree>
    <p:extLst>
      <p:ext uri="{BB962C8B-B14F-4D97-AF65-F5344CB8AC3E}">
        <p14:creationId xmlns:p14="http://schemas.microsoft.com/office/powerpoint/2010/main" val="17830841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E39676-F6F5-4A78-96CA-0D6A15A39D61}"/>
              </a:ext>
            </a:extLst>
          </p:cNvPr>
          <p:cNvSpPr>
            <a:spLocks noGrp="1"/>
          </p:cNvSpPr>
          <p:nvPr>
            <p:ph type="title"/>
          </p:nvPr>
        </p:nvSpPr>
        <p:spPr>
          <a:xfrm>
            <a:off x="686834" y="1153572"/>
            <a:ext cx="3200400" cy="4461163"/>
          </a:xfrm>
        </p:spPr>
        <p:txBody>
          <a:bodyPr>
            <a:normAutofit/>
          </a:bodyPr>
          <a:lstStyle/>
          <a:p>
            <a:r>
              <a:rPr lang="en-GB">
                <a:solidFill>
                  <a:srgbClr val="FFFFFF"/>
                </a:solidFill>
              </a:rPr>
              <a:t>Addressing difficult questions…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AC19F3E-335E-4EA5-81E2-2D96CAF330C3}"/>
              </a:ext>
            </a:extLst>
          </p:cNvPr>
          <p:cNvSpPr>
            <a:spLocks noGrp="1"/>
          </p:cNvSpPr>
          <p:nvPr>
            <p:ph idx="1"/>
          </p:nvPr>
        </p:nvSpPr>
        <p:spPr>
          <a:xfrm>
            <a:off x="4447308" y="591344"/>
            <a:ext cx="6906491" cy="5585619"/>
          </a:xfrm>
        </p:spPr>
        <p:txBody>
          <a:bodyPr anchor="ctr">
            <a:normAutofit/>
          </a:bodyPr>
          <a:lstStyle/>
          <a:p>
            <a:r>
              <a:rPr lang="en-GB" dirty="0" smtClean="0"/>
              <a:t>If you are able to, it may help to rehearse how you want to handle a difficult conversation.  In that way you are prepared and unflustered.</a:t>
            </a:r>
          </a:p>
          <a:p>
            <a:r>
              <a:rPr lang="en-GB" dirty="0" smtClean="0"/>
              <a:t>Keep the message simple, e.g. ‘We are all different and that is ok’, ‘We can all be friends’, or ‘We like different things and that is ok’.</a:t>
            </a:r>
          </a:p>
          <a:p>
            <a:r>
              <a:rPr lang="en-GB" dirty="0" smtClean="0"/>
              <a:t>Make simple analogies around liking some things the same and some things differently from others in your family.</a:t>
            </a:r>
            <a:endParaRPr lang="en-GB" dirty="0"/>
          </a:p>
        </p:txBody>
      </p:sp>
    </p:spTree>
    <p:extLst>
      <p:ext uri="{BB962C8B-B14F-4D97-AF65-F5344CB8AC3E}">
        <p14:creationId xmlns:p14="http://schemas.microsoft.com/office/powerpoint/2010/main" val="6047094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FE611B-41C1-46E9-8E5B-F103D70E259F}"/>
              </a:ext>
            </a:extLst>
          </p:cNvPr>
          <p:cNvSpPr>
            <a:spLocks noGrp="1"/>
          </p:cNvSpPr>
          <p:nvPr>
            <p:ph type="title"/>
          </p:nvPr>
        </p:nvSpPr>
        <p:spPr>
          <a:xfrm>
            <a:off x="686834" y="1153572"/>
            <a:ext cx="3200400" cy="4461163"/>
          </a:xfrm>
        </p:spPr>
        <p:txBody>
          <a:bodyPr>
            <a:normAutofit/>
          </a:bodyPr>
          <a:lstStyle/>
          <a:p>
            <a:r>
              <a:rPr lang="en-GB">
                <a:solidFill>
                  <a:srgbClr val="FFFFFF"/>
                </a:solidFill>
              </a:rPr>
              <a:t>I have some further questions…..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570F7C6-AAC4-417E-BE32-9C1E37C670BC}"/>
              </a:ext>
            </a:extLst>
          </p:cNvPr>
          <p:cNvSpPr>
            <a:spLocks noGrp="1"/>
          </p:cNvSpPr>
          <p:nvPr>
            <p:ph idx="1"/>
          </p:nvPr>
        </p:nvSpPr>
        <p:spPr>
          <a:xfrm>
            <a:off x="4447308" y="591344"/>
            <a:ext cx="6906491" cy="5585619"/>
          </a:xfrm>
        </p:spPr>
        <p:txBody>
          <a:bodyPr anchor="ctr">
            <a:normAutofit/>
          </a:bodyPr>
          <a:lstStyle/>
          <a:p>
            <a:r>
              <a:rPr lang="en-GB" dirty="0" smtClean="0"/>
              <a:t>If you have any further questions, please talk to your child’s class teacher initially.</a:t>
            </a:r>
          </a:p>
          <a:p>
            <a:r>
              <a:rPr lang="en-GB" dirty="0" smtClean="0"/>
              <a:t>You can also talk to Miss Sambles (Deputy Head) to seek further clarification on how the No Outsiders lessons will be used in school.</a:t>
            </a:r>
            <a:endParaRPr lang="en-GB" dirty="0"/>
          </a:p>
        </p:txBody>
      </p:sp>
    </p:spTree>
    <p:extLst>
      <p:ext uri="{BB962C8B-B14F-4D97-AF65-F5344CB8AC3E}">
        <p14:creationId xmlns:p14="http://schemas.microsoft.com/office/powerpoint/2010/main" val="29479020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TotalTime>
  <Words>1549</Words>
  <Application>Microsoft Office PowerPoint</Application>
  <PresentationFormat>Widescreen</PresentationFormat>
  <Paragraphs>82</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Calibri Light</vt:lpstr>
      <vt:lpstr>Times New Roman</vt:lpstr>
      <vt:lpstr>Office Theme</vt:lpstr>
      <vt:lpstr>Teaching the Equality Act at Botley Primary School</vt:lpstr>
      <vt:lpstr>What is the Equality Act?</vt:lpstr>
      <vt:lpstr>Why are we looking at this now?</vt:lpstr>
      <vt:lpstr>How are we aiming to improve?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might a lesson look like in Year R?</vt:lpstr>
      <vt:lpstr>What might a lesson look like in Year 1 or 2?</vt:lpstr>
      <vt:lpstr>What might a lesson look like in Year 3 and 4?</vt:lpstr>
      <vt:lpstr>What might a lesson look like in Year 5 and 6?</vt:lpstr>
      <vt:lpstr>Will these lessons prompt my child to ask challenging questions?</vt:lpstr>
      <vt:lpstr>The scheme includes books that mention sexual orientation and transgender issues…</vt:lpstr>
      <vt:lpstr>Tackling prejudicial language…</vt:lpstr>
      <vt:lpstr>Possible parental concerns….</vt:lpstr>
      <vt:lpstr>Addressing difficult questions…</vt:lpstr>
      <vt:lpstr>I have some further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the Equality Act at Botley Primary School</dc:title>
  <dc:creator>C Sambles</dc:creator>
  <cp:lastModifiedBy>claire.sambles</cp:lastModifiedBy>
  <cp:revision>11</cp:revision>
  <dcterms:created xsi:type="dcterms:W3CDTF">2021-05-23T09:35:15Z</dcterms:created>
  <dcterms:modified xsi:type="dcterms:W3CDTF">2021-05-24T10:46:42Z</dcterms:modified>
</cp:coreProperties>
</file>