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336" r:id="rId3"/>
    <p:sldId id="314" r:id="rId4"/>
    <p:sldId id="333" r:id="rId5"/>
    <p:sldId id="271" r:id="rId6"/>
    <p:sldId id="264" r:id="rId7"/>
    <p:sldId id="288" r:id="rId8"/>
    <p:sldId id="289" r:id="rId9"/>
    <p:sldId id="290" r:id="rId10"/>
    <p:sldId id="291" r:id="rId11"/>
    <p:sldId id="292" r:id="rId12"/>
    <p:sldId id="293" r:id="rId13"/>
    <p:sldId id="358" r:id="rId14"/>
    <p:sldId id="361" r:id="rId15"/>
    <p:sldId id="267"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Lucida Sans Unicode" panose="020B0602030504020204" pitchFamily="34" charset="0"/>
      <p:regular r:id="rId23"/>
    </p:embeddedFont>
    <p:embeddedFont>
      <p:font typeface="Twinkl" panose="020B0604020202020204" charset="0"/>
      <p:regular r:id="rId24"/>
      <p:bold r:id="rId25"/>
    </p:embeddedFont>
    <p:embeddedFont>
      <p:font typeface="Twinkl SemiBold" charset="0"/>
      <p:bold r:id="rId26"/>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p15:clr>
            <a:srgbClr val="A4A3A4"/>
          </p15:clr>
        </p15:guide>
        <p15:guide id="3" pos="340">
          <p15:clr>
            <a:srgbClr val="A4A3A4"/>
          </p15:clr>
        </p15:guide>
        <p15:guide id="4" orient="horz" pos="3952" userDrawn="1">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61">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7E6"/>
    <a:srgbClr val="9CDCF9"/>
    <a:srgbClr val="E8C501"/>
    <a:srgbClr val="2CB7BC"/>
    <a:srgbClr val="8FC8E5"/>
    <a:srgbClr val="0079C2"/>
    <a:srgbClr val="00A3DE"/>
    <a:srgbClr val="C94792"/>
    <a:srgbClr val="FCCF82"/>
    <a:srgbClr val="88CC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769" autoAdjust="0"/>
    <p:restoredTop sz="94660"/>
  </p:normalViewPr>
  <p:slideViewPr>
    <p:cSldViewPr snapToGrid="0" showGuides="1">
      <p:cViewPr varScale="1">
        <p:scale>
          <a:sx n="72" d="100"/>
          <a:sy n="72" d="100"/>
        </p:scale>
        <p:origin x="1194" y="54"/>
      </p:cViewPr>
      <p:guideLst>
        <p:guide orient="horz" pos="2160"/>
        <p:guide pos="2880"/>
        <p:guide pos="340"/>
        <p:guide orient="horz" pos="3952"/>
        <p:guide pos="5420"/>
        <p:guide orient="horz" pos="346"/>
        <p:guide pos="476"/>
        <p:guide orient="horz" pos="482"/>
        <p:guide orient="horz" pos="3861"/>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97C3971-F7A6-4475-8603-AE13D7079B5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F595D21B-64DA-4C44-8316-573275BE4E0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2A75478E-5D5C-4FDF-9E3F-E36E175E0392}" type="datetimeFigureOut">
              <a:rPr lang="en-GB"/>
              <a:pPr>
                <a:defRPr/>
              </a:pPr>
              <a:t>16/05/2021</a:t>
            </a:fld>
            <a:endParaRPr lang="en-GB"/>
          </a:p>
        </p:txBody>
      </p:sp>
      <p:sp>
        <p:nvSpPr>
          <p:cNvPr id="4" name="Footer Placeholder 3">
            <a:extLst>
              <a:ext uri="{FF2B5EF4-FFF2-40B4-BE49-F238E27FC236}">
                <a16:creationId xmlns:a16="http://schemas.microsoft.com/office/drawing/2014/main" id="{A3BBD844-0D36-457E-BBC5-9F598AE9337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7B23DDD3-8D45-4C9E-8C5F-AF7FF187434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0F8BF9FB-99D2-4030-BFBD-4FC5895880A3}" type="slidenum">
              <a:rPr lang="en-GB"/>
              <a:pPr>
                <a:defRPr/>
              </a:pPr>
              <a:t>‹#›</a:t>
            </a:fld>
            <a:endParaRPr lang="en-GB"/>
          </a:p>
        </p:txBody>
      </p:sp>
    </p:spTree>
    <p:extLst>
      <p:ext uri="{BB962C8B-B14F-4D97-AF65-F5344CB8AC3E}">
        <p14:creationId xmlns:p14="http://schemas.microsoft.com/office/powerpoint/2010/main" val="11856852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D971931-A5A4-49B3-AB16-D9EF377A97D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E2279744-A0EE-4691-A664-D63E17E10CCC}"/>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9D836CB4-BC72-418D-B478-86897527AEB5}" type="datetimeFigureOut">
              <a:rPr lang="en-GB"/>
              <a:pPr>
                <a:defRPr/>
              </a:pPr>
              <a:t>16/05/2021</a:t>
            </a:fld>
            <a:endParaRPr lang="en-GB"/>
          </a:p>
        </p:txBody>
      </p:sp>
      <p:sp>
        <p:nvSpPr>
          <p:cNvPr id="4" name="Slide Image Placeholder 3">
            <a:extLst>
              <a:ext uri="{FF2B5EF4-FFF2-40B4-BE49-F238E27FC236}">
                <a16:creationId xmlns:a16="http://schemas.microsoft.com/office/drawing/2014/main" id="{34F039CB-F1C5-4FB4-A635-6D2F9AA0A26D}"/>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5AB44A3C-F65A-4E3F-B679-65F6244B795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B92061CB-77D1-436F-A0A3-A769DE8C933A}"/>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D426ED06-0CB0-4707-AA47-D22824074B85}"/>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C9277426-547B-4A49-9EAC-F62A3C2F10AC}" type="slidenum">
              <a:rPr lang="en-GB"/>
              <a:pPr>
                <a:defRPr/>
              </a:pPr>
              <a:t>‹#›</a:t>
            </a:fld>
            <a:endParaRPr lang="en-GB"/>
          </a:p>
        </p:txBody>
      </p:sp>
    </p:spTree>
    <p:extLst>
      <p:ext uri="{BB962C8B-B14F-4D97-AF65-F5344CB8AC3E}">
        <p14:creationId xmlns:p14="http://schemas.microsoft.com/office/powerpoint/2010/main" val="135799715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CFC1B415-2857-4B12-A52B-1BC96D3E47CF}"/>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549782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37E003CC-F1B4-48AC-8FA9-D8812249C43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0BAE3655-D94B-4CE2-85E8-116FD1C0261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5261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B32AED9-C3A2-4BB1-89EC-ED143A96AD6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2936974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761ABBF6-1500-4063-A2B8-CD17321FB0DC}"/>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48F26836-7248-441E-BE00-4B0F4B7A84DB}"/>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6A4F3AF7-9E08-41F9-9192-0BD3EE859949}"/>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30EE3AD3-87FA-4A47-ABB9-79B63240FDDF}"/>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7BFAEEC1-02E0-4790-9288-DBA46280F7B0}"/>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3758195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7391B111-D21F-43F5-B645-35851322BC96}"/>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658945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F25B91E-466E-4CDA-8D51-BBDC19B88D0E}"/>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95C863A9-F045-485C-A302-46145D1241FD}"/>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Lst>
  <p:txStyles>
    <p:titleStyle>
      <a:lvl1pPr algn="l" rtl="0" fontAlgn="base">
        <a:lnSpc>
          <a:spcPct val="90000"/>
        </a:lnSpc>
        <a:spcBef>
          <a:spcPct val="0"/>
        </a:spcBef>
        <a:spcAft>
          <a:spcPct val="0"/>
        </a:spcAft>
        <a:defRPr sz="4000" b="1" kern="1200">
          <a:solidFill>
            <a:srgbClr val="1C1C1C"/>
          </a:solidFill>
          <a:latin typeface="Twinkl" pitchFamily="50"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png"/><Relationship Id="rId1" Type="http://schemas.openxmlformats.org/officeDocument/2006/relationships/slideLayout" Target="../slideLayouts/slideLayout3.xml"/><Relationship Id="rId6" Type="http://schemas.openxmlformats.org/officeDocument/2006/relationships/image" Target="../media/image33.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 Target="slide11.xml"/><Relationship Id="rId1" Type="http://schemas.openxmlformats.org/officeDocument/2006/relationships/slideLayout" Target="../slideLayouts/slideLayout3.xml"/><Relationship Id="rId5" Type="http://schemas.openxmlformats.org/officeDocument/2006/relationships/image" Target="../media/image39.png"/><Relationship Id="rId4" Type="http://schemas.openxmlformats.org/officeDocument/2006/relationships/image" Target="../media/image3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242E6CE-AA6D-48F7-955C-A0E52E592099}"/>
              </a:ext>
            </a:extLst>
          </p:cNvPr>
          <p:cNvSpPr>
            <a:spLocks noGrp="1"/>
          </p:cNvSpPr>
          <p:nvPr>
            <p:ph type="title"/>
          </p:nvPr>
        </p:nvSpPr>
        <p:spPr/>
        <p:txBody>
          <a:bodyPr/>
          <a:lstStyle/>
          <a:p>
            <a:pPr algn="ctr"/>
            <a:r>
              <a:rPr lang="en-GB" sz="2800" dirty="0"/>
              <a:t>Differences between People</a:t>
            </a:r>
            <a:endParaRPr lang="en-GB" sz="3200" b="1" dirty="0">
              <a:latin typeface="Twinkl" pitchFamily="2" charset="0"/>
            </a:endParaRPr>
          </a:p>
        </p:txBody>
      </p:sp>
      <p:pic>
        <p:nvPicPr>
          <p:cNvPr id="4" name="Picture 3">
            <a:extLst>
              <a:ext uri="{FF2B5EF4-FFF2-40B4-BE49-F238E27FC236}">
                <a16:creationId xmlns:a16="http://schemas.microsoft.com/office/drawing/2014/main" id="{9F8EF069-0A64-467F-9717-9309AD7C982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89335" y="2955003"/>
            <a:ext cx="5352272" cy="3102897"/>
          </a:xfrm>
          <a:prstGeom prst="rect">
            <a:avLst/>
          </a:prstGeom>
        </p:spPr>
      </p:pic>
      <p:pic>
        <p:nvPicPr>
          <p:cNvPr id="5" name="Picture 4">
            <a:extLst>
              <a:ext uri="{FF2B5EF4-FFF2-40B4-BE49-F238E27FC236}">
                <a16:creationId xmlns:a16="http://schemas.microsoft.com/office/drawing/2014/main" id="{9EFE8CE4-284D-4340-A99B-6CEA964556E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198" y="379478"/>
            <a:ext cx="2723333" cy="5195740"/>
          </a:xfrm>
          <a:prstGeom prst="rect">
            <a:avLst/>
          </a:prstGeom>
        </p:spPr>
      </p:pic>
      <p:pic>
        <p:nvPicPr>
          <p:cNvPr id="7" name="Picture 6">
            <a:extLst>
              <a:ext uri="{FF2B5EF4-FFF2-40B4-BE49-F238E27FC236}">
                <a16:creationId xmlns:a16="http://schemas.microsoft.com/office/drawing/2014/main" id="{F87E217D-9F88-4E11-9771-ACFE384B17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9898" y="3061608"/>
            <a:ext cx="2967192" cy="3796392"/>
          </a:xfrm>
          <a:prstGeom prst="rect">
            <a:avLst/>
          </a:prstGeom>
        </p:spPr>
      </p:pic>
      <p:pic>
        <p:nvPicPr>
          <p:cNvPr id="13" name="Group Work">
            <a:extLst>
              <a:ext uri="{FF2B5EF4-FFF2-40B4-BE49-F238E27FC236}">
                <a16:creationId xmlns:a16="http://schemas.microsoft.com/office/drawing/2014/main" id="{05D446FC-A3BA-4254-B51C-19E2C83D2FC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87850" y="520700"/>
            <a:ext cx="864000" cy="864000"/>
          </a:xfrm>
          <a:prstGeom prst="rect">
            <a:avLst/>
          </a:prstGeom>
        </p:spPr>
      </p:pic>
      <p:sp>
        <p:nvSpPr>
          <p:cNvPr id="14" name="Speech Bubble: Rectangle with Corners Rounded 13">
            <a:extLst>
              <a:ext uri="{FF2B5EF4-FFF2-40B4-BE49-F238E27FC236}">
                <a16:creationId xmlns:a16="http://schemas.microsoft.com/office/drawing/2014/main" id="{D8A25CDB-985C-4954-A3EB-86379BEB7C73}"/>
              </a:ext>
            </a:extLst>
          </p:cNvPr>
          <p:cNvSpPr/>
          <p:nvPr/>
        </p:nvSpPr>
        <p:spPr>
          <a:xfrm>
            <a:off x="2255202" y="1224779"/>
            <a:ext cx="4206240" cy="914400"/>
          </a:xfrm>
          <a:prstGeom prst="wedgeRoundRectCallout">
            <a:avLst>
              <a:gd name="adj1" fmla="val -60966"/>
              <a:gd name="adj2" fmla="val -13762"/>
              <a:gd name="adj3" fmla="val 16667"/>
            </a:avLst>
          </a:prstGeom>
          <a:solidFill>
            <a:srgbClr val="FBFBFB"/>
          </a:solidFill>
          <a:ln w="28575">
            <a:solidFill>
              <a:srgbClr val="E84D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All people have the right to be themselves</a:t>
            </a:r>
          </a:p>
        </p:txBody>
      </p:sp>
      <p:sp>
        <p:nvSpPr>
          <p:cNvPr id="15" name="Speech Bubble: Rectangle with Corners Rounded 14">
            <a:extLst>
              <a:ext uri="{FF2B5EF4-FFF2-40B4-BE49-F238E27FC236}">
                <a16:creationId xmlns:a16="http://schemas.microsoft.com/office/drawing/2014/main" id="{F6A456A2-9D31-4A4D-A937-3B63B2B67A62}"/>
              </a:ext>
            </a:extLst>
          </p:cNvPr>
          <p:cNvSpPr/>
          <p:nvPr/>
        </p:nvSpPr>
        <p:spPr>
          <a:xfrm>
            <a:off x="3024857" y="2223953"/>
            <a:ext cx="5426993" cy="837655"/>
          </a:xfrm>
          <a:prstGeom prst="wedgeRoundRectCallout">
            <a:avLst>
              <a:gd name="adj1" fmla="val -66655"/>
              <a:gd name="adj2" fmla="val -58698"/>
              <a:gd name="adj3" fmla="val 16667"/>
            </a:avLst>
          </a:prstGeom>
          <a:solidFill>
            <a:srgbClr val="FBFBFB"/>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ysClr val="windowText" lastClr="000000"/>
                </a:solidFill>
              </a:rPr>
              <a:t>People have different beliefs, live in different families, are different ages, come from different places, wear different clothes, have different abilities and interests, look different and do things in different ways.</a:t>
            </a:r>
          </a:p>
        </p:txBody>
      </p:sp>
      <p:sp>
        <p:nvSpPr>
          <p:cNvPr id="16" name="Speech Bubble: Rectangle with Corners Rounded 15">
            <a:extLst>
              <a:ext uri="{FF2B5EF4-FFF2-40B4-BE49-F238E27FC236}">
                <a16:creationId xmlns:a16="http://schemas.microsoft.com/office/drawing/2014/main" id="{1EB2BC64-99F0-4055-AAF5-EA2C124621D1}"/>
              </a:ext>
            </a:extLst>
          </p:cNvPr>
          <p:cNvSpPr/>
          <p:nvPr/>
        </p:nvSpPr>
        <p:spPr>
          <a:xfrm>
            <a:off x="3776006" y="5885648"/>
            <a:ext cx="3866685" cy="903303"/>
          </a:xfrm>
          <a:prstGeom prst="wedgeRoundRectCallout">
            <a:avLst>
              <a:gd name="adj1" fmla="val -96174"/>
              <a:gd name="adj2" fmla="val -61042"/>
              <a:gd name="adj3" fmla="val 16667"/>
            </a:avLst>
          </a:prstGeom>
          <a:solidFill>
            <a:srgbClr val="FBFBFB"/>
          </a:solidFill>
          <a:ln w="28575">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People can be different from each other for lots of different reasons.</a:t>
            </a:r>
          </a:p>
        </p:txBody>
      </p:sp>
    </p:spTree>
    <p:extLst>
      <p:ext uri="{BB962C8B-B14F-4D97-AF65-F5344CB8AC3E}">
        <p14:creationId xmlns:p14="http://schemas.microsoft.com/office/powerpoint/2010/main" val="3608338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xit" presetSubtype="0" fill="hold" grpId="1" nodeType="clickEffect">
                                  <p:stCondLst>
                                    <p:cond delay="0"/>
                                  </p:stCondLst>
                                  <p:childTnLst>
                                    <p:animEffect transition="out" filter="fade">
                                      <p:cBhvr>
                                        <p:cTn id="18" dur="500"/>
                                        <p:tgtEl>
                                          <p:spTgt spid="16"/>
                                        </p:tgtEl>
                                      </p:cBhvr>
                                    </p:animEffect>
                                    <p:set>
                                      <p:cBhvr>
                                        <p:cTn id="19" dur="1" fill="hold">
                                          <p:stCondLst>
                                            <p:cond delay="499"/>
                                          </p:stCondLst>
                                        </p:cTn>
                                        <p:tgtEl>
                                          <p:spTgt spid="16"/>
                                        </p:tgtEl>
                                        <p:attrNameLst>
                                          <p:attrName>style.visibility</p:attrName>
                                        </p:attrNameLst>
                                      </p:cBhvr>
                                      <p:to>
                                        <p:strVal val="hidden"/>
                                      </p:to>
                                    </p:set>
                                  </p:childTnLst>
                                </p:cTn>
                              </p:par>
                              <p:par>
                                <p:cTn id="20" presetID="42" presetClass="exit" presetSubtype="0" fill="hold" nodeType="withEffect">
                                  <p:stCondLst>
                                    <p:cond delay="0"/>
                                  </p:stCondLst>
                                  <p:childTnLst>
                                    <p:animEffect transition="out" filter="fade">
                                      <p:cBhvr>
                                        <p:cTn id="21" dur="1000"/>
                                        <p:tgtEl>
                                          <p:spTgt spid="5"/>
                                        </p:tgtEl>
                                      </p:cBhvr>
                                    </p:animEffect>
                                    <p:anim calcmode="lin" valueType="num">
                                      <p:cBhvr>
                                        <p:cTn id="22" dur="1000"/>
                                        <p:tgtEl>
                                          <p:spTgt spid="5"/>
                                        </p:tgtEl>
                                        <p:attrNameLst>
                                          <p:attrName>ppt_x</p:attrName>
                                        </p:attrNameLst>
                                      </p:cBhvr>
                                      <p:tavLst>
                                        <p:tav tm="0">
                                          <p:val>
                                            <p:strVal val="ppt_x"/>
                                          </p:val>
                                        </p:tav>
                                        <p:tav tm="100000">
                                          <p:val>
                                            <p:strVal val="ppt_x"/>
                                          </p:val>
                                        </p:tav>
                                      </p:tavLst>
                                    </p:anim>
                                    <p:anim calcmode="lin" valueType="num">
                                      <p:cBhvr>
                                        <p:cTn id="23" dur="1000"/>
                                        <p:tgtEl>
                                          <p:spTgt spid="5"/>
                                        </p:tgtEl>
                                        <p:attrNameLst>
                                          <p:attrName>ppt_y</p:attrName>
                                        </p:attrNameLst>
                                      </p:cBhvr>
                                      <p:tavLst>
                                        <p:tav tm="0">
                                          <p:val>
                                            <p:strVal val="ppt_y"/>
                                          </p:val>
                                        </p:tav>
                                        <p:tav tm="100000">
                                          <p:val>
                                            <p:strVal val="ppt_y+.1"/>
                                          </p:val>
                                        </p:tav>
                                      </p:tavLst>
                                    </p:anim>
                                    <p:set>
                                      <p:cBhvr>
                                        <p:cTn id="24" dur="1" fill="hold">
                                          <p:stCondLst>
                                            <p:cond delay="999"/>
                                          </p:stCondLst>
                                        </p:cTn>
                                        <p:tgtEl>
                                          <p:spTgt spid="5"/>
                                        </p:tgtEl>
                                        <p:attrNameLst>
                                          <p:attrName>style.visibility</p:attrName>
                                        </p:attrNameLst>
                                      </p:cBhvr>
                                      <p:to>
                                        <p:strVal val="hidden"/>
                                      </p:to>
                                    </p:set>
                                  </p:childTnLst>
                                </p:cTn>
                              </p:par>
                              <p:par>
                                <p:cTn id="25" presetID="42"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0" presetClass="exit" presetSubtype="0" fill="hold" grpId="1" nodeType="clickEffect">
                                  <p:stCondLst>
                                    <p:cond delay="0"/>
                                  </p:stCondLst>
                                  <p:childTnLst>
                                    <p:animEffect transition="out" filter="fade">
                                      <p:cBhvr>
                                        <p:cTn id="33" dur="500"/>
                                        <p:tgtEl>
                                          <p:spTgt spid="15"/>
                                        </p:tgtEl>
                                      </p:cBhvr>
                                    </p:animEffect>
                                    <p:set>
                                      <p:cBhvr>
                                        <p:cTn id="34" dur="1" fill="hold">
                                          <p:stCondLst>
                                            <p:cond delay="499"/>
                                          </p:stCondLst>
                                        </p:cTn>
                                        <p:tgtEl>
                                          <p:spTgt spid="15"/>
                                        </p:tgtEl>
                                        <p:attrNameLst>
                                          <p:attrName>style.visibility</p:attrName>
                                        </p:attrNameLst>
                                      </p:cBhvr>
                                      <p:to>
                                        <p:strVal val="hidden"/>
                                      </p:to>
                                    </p:set>
                                  </p:childTnLst>
                                </p:cTn>
                              </p:par>
                              <p:par>
                                <p:cTn id="35" presetID="42"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500" fill="hold"/>
                                        <p:tgtEl>
                                          <p:spTgt spid="7"/>
                                        </p:tgtEl>
                                        <p:attrNameLst>
                                          <p:attrName>ppt_x</p:attrName>
                                        </p:attrNameLst>
                                      </p:cBhvr>
                                      <p:tavLst>
                                        <p:tav tm="0">
                                          <p:val>
                                            <p:strVal val="#ppt_x"/>
                                          </p:val>
                                        </p:tav>
                                        <p:tav tm="100000">
                                          <p:val>
                                            <p:strVal val="#ppt_x"/>
                                          </p:val>
                                        </p:tav>
                                      </p:tavLst>
                                    </p:anim>
                                    <p:anim calcmode="lin" valueType="num">
                                      <p:cBhvr additive="base">
                                        <p:cTn id="4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5" grpId="1" animBg="1"/>
      <p:bldP spid="16" grpId="0" animBg="1"/>
      <p:bldP spid="16"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itle 42">
            <a:extLst>
              <a:ext uri="{FF2B5EF4-FFF2-40B4-BE49-F238E27FC236}">
                <a16:creationId xmlns:a16="http://schemas.microsoft.com/office/drawing/2014/main" id="{2222ADB7-51A4-4895-9A4C-203DBE01BA84}"/>
              </a:ext>
            </a:extLst>
          </p:cNvPr>
          <p:cNvSpPr>
            <a:spLocks noGrp="1"/>
          </p:cNvSpPr>
          <p:nvPr>
            <p:ph type="title"/>
          </p:nvPr>
        </p:nvSpPr>
        <p:spPr/>
        <p:txBody>
          <a:bodyPr/>
          <a:lstStyle/>
          <a:p>
            <a:r>
              <a:rPr lang="en-GB" sz="3200" dirty="0"/>
              <a:t>Different but Similar</a:t>
            </a:r>
            <a:endParaRPr lang="en-GB" sz="3400" dirty="0">
              <a:latin typeface="Twinkl" pitchFamily="2" charset="0"/>
            </a:endParaRPr>
          </a:p>
        </p:txBody>
      </p:sp>
      <p:sp>
        <p:nvSpPr>
          <p:cNvPr id="13" name="TextBox 12">
            <a:extLst>
              <a:ext uri="{FF2B5EF4-FFF2-40B4-BE49-F238E27FC236}">
                <a16:creationId xmlns:a16="http://schemas.microsoft.com/office/drawing/2014/main" id="{58BAB3F7-5665-43D9-92AB-54457CE2D91C}"/>
              </a:ext>
            </a:extLst>
          </p:cNvPr>
          <p:cNvSpPr txBox="1"/>
          <p:nvPr/>
        </p:nvSpPr>
        <p:spPr>
          <a:xfrm>
            <a:off x="3800355" y="2041568"/>
            <a:ext cx="2656115" cy="1200329"/>
          </a:xfrm>
          <a:prstGeom prst="rect">
            <a:avLst/>
          </a:prstGeom>
          <a:noFill/>
        </p:spPr>
        <p:txBody>
          <a:bodyPr wrap="square" rtlCol="0">
            <a:spAutoFit/>
          </a:bodyPr>
          <a:lstStyle/>
          <a:p>
            <a:r>
              <a:rPr lang="en-GB" dirty="0"/>
              <a:t>Although we are all wonderfully different, we also all have things in common.</a:t>
            </a:r>
          </a:p>
        </p:txBody>
      </p:sp>
      <p:sp>
        <p:nvSpPr>
          <p:cNvPr id="14" name="TextBox 13">
            <a:extLst>
              <a:ext uri="{FF2B5EF4-FFF2-40B4-BE49-F238E27FC236}">
                <a16:creationId xmlns:a16="http://schemas.microsoft.com/office/drawing/2014/main" id="{49CDCFA7-909B-4CF5-A4A9-641311076AFE}"/>
              </a:ext>
            </a:extLst>
          </p:cNvPr>
          <p:cNvSpPr txBox="1"/>
          <p:nvPr/>
        </p:nvSpPr>
        <p:spPr>
          <a:xfrm>
            <a:off x="3156448" y="1153210"/>
            <a:ext cx="4123043" cy="923330"/>
          </a:xfrm>
          <a:prstGeom prst="rect">
            <a:avLst/>
          </a:prstGeom>
          <a:noFill/>
        </p:spPr>
        <p:txBody>
          <a:bodyPr wrap="square" rtlCol="0">
            <a:spAutoFit/>
          </a:bodyPr>
          <a:lstStyle/>
          <a:p>
            <a:r>
              <a:rPr lang="en-GB" dirty="0"/>
              <a:t>It is important that we all feel able to be ourselves and it is our right to be who we want to be.</a:t>
            </a:r>
          </a:p>
        </p:txBody>
      </p:sp>
      <p:pic>
        <p:nvPicPr>
          <p:cNvPr id="5" name="Picture 4">
            <a:extLst>
              <a:ext uri="{FF2B5EF4-FFF2-40B4-BE49-F238E27FC236}">
                <a16:creationId xmlns:a16="http://schemas.microsoft.com/office/drawing/2014/main" id="{876F9355-F4BB-405F-A71A-02D5237FADB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162" y="2151017"/>
            <a:ext cx="2527421" cy="4157708"/>
          </a:xfrm>
          <a:prstGeom prst="rect">
            <a:avLst/>
          </a:prstGeom>
        </p:spPr>
      </p:pic>
      <p:pic>
        <p:nvPicPr>
          <p:cNvPr id="7" name="Picture 6">
            <a:extLst>
              <a:ext uri="{FF2B5EF4-FFF2-40B4-BE49-F238E27FC236}">
                <a16:creationId xmlns:a16="http://schemas.microsoft.com/office/drawing/2014/main" id="{1AC50154-E02F-4773-A102-7A379E2B729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358302" y="2086539"/>
            <a:ext cx="1453785" cy="3678158"/>
          </a:xfrm>
          <a:prstGeom prst="rect">
            <a:avLst/>
          </a:prstGeom>
        </p:spPr>
      </p:pic>
      <p:pic>
        <p:nvPicPr>
          <p:cNvPr id="9" name="Picture 8">
            <a:extLst>
              <a:ext uri="{FF2B5EF4-FFF2-40B4-BE49-F238E27FC236}">
                <a16:creationId xmlns:a16="http://schemas.microsoft.com/office/drawing/2014/main" id="{C88740AC-8BA4-4C18-A93D-5BE1C77476E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80427" y="2326583"/>
            <a:ext cx="1292685" cy="3438113"/>
          </a:xfrm>
          <a:prstGeom prst="rect">
            <a:avLst/>
          </a:prstGeom>
        </p:spPr>
      </p:pic>
      <p:pic>
        <p:nvPicPr>
          <p:cNvPr id="11" name="Picture 10">
            <a:extLst>
              <a:ext uri="{FF2B5EF4-FFF2-40B4-BE49-F238E27FC236}">
                <a16:creationId xmlns:a16="http://schemas.microsoft.com/office/drawing/2014/main" id="{FB86BF95-DDB1-4991-AF0A-B69410936A4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1877" y="1465119"/>
            <a:ext cx="679269" cy="1087967"/>
          </a:xfrm>
          <a:prstGeom prst="rect">
            <a:avLst/>
          </a:prstGeom>
        </p:spPr>
      </p:pic>
      <p:pic>
        <p:nvPicPr>
          <p:cNvPr id="18" name="Picture 17">
            <a:extLst>
              <a:ext uri="{FF2B5EF4-FFF2-40B4-BE49-F238E27FC236}">
                <a16:creationId xmlns:a16="http://schemas.microsoft.com/office/drawing/2014/main" id="{D969F08E-34FB-4B19-AF7D-203A083A1FC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15138">
            <a:off x="2414175" y="1741806"/>
            <a:ext cx="679269" cy="1087967"/>
          </a:xfrm>
          <a:prstGeom prst="rect">
            <a:avLst/>
          </a:prstGeom>
        </p:spPr>
      </p:pic>
      <p:pic>
        <p:nvPicPr>
          <p:cNvPr id="19" name="Picture 18">
            <a:extLst>
              <a:ext uri="{FF2B5EF4-FFF2-40B4-BE49-F238E27FC236}">
                <a16:creationId xmlns:a16="http://schemas.microsoft.com/office/drawing/2014/main" id="{F4008617-42BE-4A5A-B72E-6DE3629084C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667155">
            <a:off x="2849183" y="1883848"/>
            <a:ext cx="679269" cy="1087967"/>
          </a:xfrm>
          <a:prstGeom prst="rect">
            <a:avLst/>
          </a:prstGeom>
        </p:spPr>
      </p:pic>
      <p:pic>
        <p:nvPicPr>
          <p:cNvPr id="17" name="Picture 16">
            <a:extLst>
              <a:ext uri="{FF2B5EF4-FFF2-40B4-BE49-F238E27FC236}">
                <a16:creationId xmlns:a16="http://schemas.microsoft.com/office/drawing/2014/main" id="{DFCD63D2-E426-4EB7-A058-2FEDDCEF4AC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08868" y="2773399"/>
            <a:ext cx="4059061" cy="4282032"/>
          </a:xfrm>
          <a:prstGeom prst="rect">
            <a:avLst/>
          </a:prstGeom>
        </p:spPr>
      </p:pic>
      <p:pic>
        <p:nvPicPr>
          <p:cNvPr id="20" name="Whole Class">
            <a:extLst>
              <a:ext uri="{FF2B5EF4-FFF2-40B4-BE49-F238E27FC236}">
                <a16:creationId xmlns:a16="http://schemas.microsoft.com/office/drawing/2014/main" id="{B0F4CDFB-AF33-464C-8DD6-8CFACBFF31C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402265" y="512363"/>
            <a:ext cx="1238498" cy="864000"/>
          </a:xfrm>
          <a:prstGeom prst="rect">
            <a:avLst/>
          </a:prstGeom>
        </p:spPr>
      </p:pic>
      <p:sp>
        <p:nvSpPr>
          <p:cNvPr id="21" name="Speech Bubble: Rectangle with Corners Rounded 20">
            <a:extLst>
              <a:ext uri="{FF2B5EF4-FFF2-40B4-BE49-F238E27FC236}">
                <a16:creationId xmlns:a16="http://schemas.microsoft.com/office/drawing/2014/main" id="{44E9CD3A-CC68-4B85-BCD1-F755DA2EDBFB}"/>
              </a:ext>
            </a:extLst>
          </p:cNvPr>
          <p:cNvSpPr/>
          <p:nvPr/>
        </p:nvSpPr>
        <p:spPr>
          <a:xfrm>
            <a:off x="4936289" y="4680684"/>
            <a:ext cx="2712256" cy="1780871"/>
          </a:xfrm>
          <a:prstGeom prst="wedgeRoundRectCallout">
            <a:avLst>
              <a:gd name="adj1" fmla="val 37434"/>
              <a:gd name="adj2" fmla="val -110939"/>
              <a:gd name="adj3" fmla="val 16667"/>
            </a:avLst>
          </a:prstGeom>
          <a:solidFill>
            <a:srgbClr val="FBFBFB"/>
          </a:solidFill>
          <a:ln w="28575">
            <a:solidFill>
              <a:srgbClr val="E500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ysClr val="windowText" lastClr="000000"/>
                </a:solidFill>
              </a:rPr>
              <a:t>We all have basic needs which need to be met for us to learn and grow healthily. We all need to feel safe and cared for </a:t>
            </a:r>
            <a:br>
              <a:rPr lang="en-GB" sz="1400" dirty="0">
                <a:solidFill>
                  <a:sysClr val="windowText" lastClr="000000"/>
                </a:solidFill>
              </a:rPr>
            </a:br>
            <a:r>
              <a:rPr lang="en-GB" sz="1400" dirty="0">
                <a:solidFill>
                  <a:sysClr val="windowText" lastClr="000000"/>
                </a:solidFill>
              </a:rPr>
              <a:t>to live happy and </a:t>
            </a:r>
            <a:br>
              <a:rPr lang="en-GB" sz="1400" dirty="0">
                <a:solidFill>
                  <a:sysClr val="windowText" lastClr="000000"/>
                </a:solidFill>
              </a:rPr>
            </a:br>
            <a:r>
              <a:rPr lang="en-GB" sz="1400" dirty="0">
                <a:solidFill>
                  <a:sysClr val="windowText" lastClr="000000"/>
                </a:solidFill>
              </a:rPr>
              <a:t>fulfilling lives – this is </a:t>
            </a:r>
            <a:br>
              <a:rPr lang="en-GB" sz="1400" dirty="0">
                <a:solidFill>
                  <a:sysClr val="windowText" lastClr="000000"/>
                </a:solidFill>
              </a:rPr>
            </a:br>
            <a:r>
              <a:rPr lang="en-GB" sz="1400" dirty="0">
                <a:solidFill>
                  <a:sysClr val="windowText" lastClr="000000"/>
                </a:solidFill>
              </a:rPr>
              <a:t>everyone’s right</a:t>
            </a:r>
            <a:endParaRPr lang="en-GB" sz="1400" dirty="0">
              <a:solidFill>
                <a:schemeClr val="tx1"/>
              </a:solidFill>
            </a:endParaRPr>
          </a:p>
        </p:txBody>
      </p:sp>
    </p:spTree>
    <p:extLst>
      <p:ext uri="{BB962C8B-B14F-4D97-AF65-F5344CB8AC3E}">
        <p14:creationId xmlns:p14="http://schemas.microsoft.com/office/powerpoint/2010/main" val="2523662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60" presetClass="path" presetSubtype="0" accel="50000" decel="50000" fill="hold" nodeType="withEffect">
                                  <p:stCondLst>
                                    <p:cond delay="500"/>
                                  </p:stCondLst>
                                  <p:childTnLst>
                                    <p:animMotion origin="layout" path="M 0.00782 -4.07407E-6 C 0.01684 0.03195 0.03889 0.07662 0.11945 0.07593 C 0.23594 0.07593 0.24462 -0.07338 0.38369 -0.07384 C 0.50869 -0.07384 0.44184 0.05649 0.5625 0.05602 C 0.6882 0.05602 0.62066 -0.03842 0.75504 -0.03842 C 0.87553 -0.03842 0.80869 0.02524 0.91598 0.02524 C 1.01945 0.02524 0.96563 -0.02338 1.05973 -0.02338 C 1.1132 -0.02338 1.11737 -0.01018 1.12223 -4.07407E-6 " pathEditMode="relative" rAng="0" ptsTypes="AAAAAAAA">
                                      <p:cBhvr>
                                        <p:cTn id="17" dur="3000" fill="hold"/>
                                        <p:tgtEl>
                                          <p:spTgt spid="11"/>
                                        </p:tgtEl>
                                        <p:attrNameLst>
                                          <p:attrName>ppt_x</p:attrName>
                                          <p:attrName>ppt_y</p:attrName>
                                        </p:attrNameLst>
                                      </p:cBhvr>
                                      <p:rCtr x="55712" y="93"/>
                                    </p:animMotion>
                                  </p:childTnLst>
                                </p:cTn>
                              </p:par>
                              <p:par>
                                <p:cTn id="18" presetID="60" presetClass="path" presetSubtype="0" accel="50000" decel="50000" fill="hold" nodeType="withEffect">
                                  <p:stCondLst>
                                    <p:cond delay="800"/>
                                  </p:stCondLst>
                                  <p:childTnLst>
                                    <p:animMotion origin="layout" path="M 4.72222E-6 -0.00023 C 0.00625 0.06551 0.05329 0.17199 0.08541 0.15625 C 0.11736 0.14028 0.1493 -0.09143 0.19184 -0.09514 C 0.23454 -0.09907 0.27725 0.13056 0.34079 0.13311 C 0.40434 0.13565 0.51354 -0.06597 0.57309 -0.07963 C 0.63229 -0.09305 0.61423 0.05186 0.696 0.05186 C 0.77552 0.05186 0.73472 -0.04861 0.80694 -0.04861 C 0.84791 -0.04861 0.85052 -0.02129 0.85503 -0.00023 " pathEditMode="relative" rAng="0" ptsTypes="AAAAAAAA">
                                      <p:cBhvr>
                                        <p:cTn id="19" dur="3000" fill="hold"/>
                                        <p:tgtEl>
                                          <p:spTgt spid="18"/>
                                        </p:tgtEl>
                                        <p:attrNameLst>
                                          <p:attrName>ppt_x</p:attrName>
                                          <p:attrName>ppt_y</p:attrName>
                                        </p:attrNameLst>
                                      </p:cBhvr>
                                      <p:rCtr x="42743" y="3148"/>
                                    </p:animMotion>
                                  </p:childTnLst>
                                </p:cTn>
                              </p:par>
                              <p:par>
                                <p:cTn id="20" presetID="60" presetClass="path" presetSubtype="0" accel="50000" decel="50000" fill="hold" nodeType="withEffect">
                                  <p:stCondLst>
                                    <p:cond delay="1000"/>
                                  </p:stCondLst>
                                  <p:childTnLst>
                                    <p:animMotion origin="layout" path="M 0.00782 -0.06528 C 0.01337 -0.00602 0.02691 0.07708 0.07691 0.07592 C 0.14914 0.07592 0.15452 -0.20186 0.2408 -0.20255 C 0.31823 -0.20255 0.27691 0.03958 0.35174 0.03888 C 0.42952 0.03888 0.38768 -0.13681 0.47101 -0.13681 C 0.54566 -0.13681 0.50435 -0.01852 0.57084 -0.01852 C 0.6349 -0.01852 0.60157 -0.1088 0.6599 -0.1088 C 0.69306 -0.1088 0.69566 -0.08426 0.69879 -0.06528 " pathEditMode="relative" rAng="0" ptsTypes="AAAAAAAA">
                                      <p:cBhvr>
                                        <p:cTn id="21" dur="3000" fill="hold"/>
                                        <p:tgtEl>
                                          <p:spTgt spid="19"/>
                                        </p:tgtEl>
                                        <p:attrNameLst>
                                          <p:attrName>ppt_x</p:attrName>
                                          <p:attrName>ppt_y</p:attrName>
                                        </p:attrNameLst>
                                      </p:cBhvr>
                                      <p:rCtr x="34549" y="185"/>
                                    </p:animMotion>
                                  </p:childTnLst>
                                </p:cTn>
                              </p:par>
                              <p:par>
                                <p:cTn id="22" presetID="22" presetClass="entr" presetSubtype="8" fill="hold" nodeType="withEffect">
                                  <p:stCondLst>
                                    <p:cond delay="1200"/>
                                  </p:stCondLst>
                                  <p:childTnLst>
                                    <p:set>
                                      <p:cBhvr>
                                        <p:cTn id="23" dur="1" fill="hold">
                                          <p:stCondLst>
                                            <p:cond delay="0"/>
                                          </p:stCondLst>
                                        </p:cTn>
                                        <p:tgtEl>
                                          <p:spTgt spid="14">
                                            <p:txEl>
                                              <p:pRg st="0" end="0"/>
                                            </p:txEl>
                                          </p:spTgt>
                                        </p:tgtEl>
                                        <p:attrNameLst>
                                          <p:attrName>style.visibility</p:attrName>
                                        </p:attrNameLst>
                                      </p:cBhvr>
                                      <p:to>
                                        <p:strVal val="visible"/>
                                      </p:to>
                                    </p:set>
                                    <p:animEffect transition="in" filter="wipe(left)">
                                      <p:cBhvr>
                                        <p:cTn id="24" dur="1800"/>
                                        <p:tgtEl>
                                          <p:spTgt spid="14">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left)">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xit" presetSubtype="0" fill="hold" grpId="0" nodeType="clickEffect">
                                  <p:stCondLst>
                                    <p:cond delay="0"/>
                                  </p:stCondLst>
                                  <p:childTnLst>
                                    <p:animEffect transition="out" filter="fade">
                                      <p:cBhvr>
                                        <p:cTn id="33" dur="500"/>
                                        <p:tgtEl>
                                          <p:spTgt spid="14">
                                            <p:txEl>
                                              <p:pRg st="0" end="0"/>
                                            </p:txEl>
                                          </p:spTgt>
                                        </p:tgtEl>
                                      </p:cBhvr>
                                    </p:animEffect>
                                    <p:set>
                                      <p:cBhvr>
                                        <p:cTn id="34" dur="1" fill="hold">
                                          <p:stCondLst>
                                            <p:cond delay="499"/>
                                          </p:stCondLst>
                                        </p:cTn>
                                        <p:tgtEl>
                                          <p:spTgt spid="14">
                                            <p:txEl>
                                              <p:pRg st="0" end="0"/>
                                            </p:txEl>
                                          </p:spTgt>
                                        </p:tgtEl>
                                        <p:attrNameLst>
                                          <p:attrName>style.visibility</p:attrName>
                                        </p:attrNameLst>
                                      </p:cBhvr>
                                      <p:to>
                                        <p:strVal val="hidden"/>
                                      </p:to>
                                    </p:set>
                                  </p:childTnLst>
                                </p:cTn>
                              </p:par>
                              <p:par>
                                <p:cTn id="35" presetID="10" presetClass="exit" presetSubtype="0" fill="hold" grpId="1" nodeType="withEffect">
                                  <p:stCondLst>
                                    <p:cond delay="0"/>
                                  </p:stCondLst>
                                  <p:childTnLst>
                                    <p:animEffect transition="out" filter="fade">
                                      <p:cBhvr>
                                        <p:cTn id="36" dur="500"/>
                                        <p:tgtEl>
                                          <p:spTgt spid="13"/>
                                        </p:tgtEl>
                                      </p:cBhvr>
                                    </p:animEffect>
                                    <p:set>
                                      <p:cBhvr>
                                        <p:cTn id="37" dur="1" fill="hold">
                                          <p:stCondLst>
                                            <p:cond delay="499"/>
                                          </p:stCondLst>
                                        </p:cTn>
                                        <p:tgtEl>
                                          <p:spTgt spid="13"/>
                                        </p:tgtEl>
                                        <p:attrNameLst>
                                          <p:attrName>style.visibility</p:attrName>
                                        </p:attrNameLst>
                                      </p:cBhvr>
                                      <p:to>
                                        <p:strVal val="hidden"/>
                                      </p:to>
                                    </p:set>
                                  </p:childTnLst>
                                </p:cTn>
                              </p:par>
                              <p:par>
                                <p:cTn id="38" presetID="2" presetClass="entr" presetSubtype="4"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ppt_x"/>
                                          </p:val>
                                        </p:tav>
                                        <p:tav tm="100000">
                                          <p:val>
                                            <p:strVal val="#ppt_x"/>
                                          </p:val>
                                        </p:tav>
                                      </p:tavLst>
                                    </p:anim>
                                    <p:anim calcmode="lin" valueType="num">
                                      <p:cBhvr additive="base">
                                        <p:cTn id="41" dur="500" fill="hold"/>
                                        <p:tgtEl>
                                          <p:spTgt spid="17"/>
                                        </p:tgtEl>
                                        <p:attrNameLst>
                                          <p:attrName>ppt_y</p:attrName>
                                        </p:attrNameLst>
                                      </p:cBhvr>
                                      <p:tavLst>
                                        <p:tav tm="0">
                                          <p:val>
                                            <p:strVal val="1+#ppt_h/2"/>
                                          </p:val>
                                        </p:tav>
                                        <p:tav tm="100000">
                                          <p:val>
                                            <p:strVal val="#ppt_y"/>
                                          </p:val>
                                        </p:tav>
                                      </p:tavLst>
                                    </p:anim>
                                  </p:childTnLst>
                                </p:cTn>
                              </p:par>
                            </p:childTnLst>
                          </p:cTn>
                        </p:par>
                        <p:par>
                          <p:cTn id="42" fill="hold">
                            <p:stCondLst>
                              <p:cond delay="500"/>
                            </p:stCondLst>
                            <p:childTnLst>
                              <p:par>
                                <p:cTn id="43" presetID="42" presetClass="entr" presetSubtype="0" fill="hold" grpId="0"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fade">
                                      <p:cBhvr>
                                        <p:cTn id="45" dur="1000"/>
                                        <p:tgtEl>
                                          <p:spTgt spid="21"/>
                                        </p:tgtEl>
                                      </p:cBhvr>
                                    </p:animEffect>
                                    <p:anim calcmode="lin" valueType="num">
                                      <p:cBhvr>
                                        <p:cTn id="46" dur="1000" fill="hold"/>
                                        <p:tgtEl>
                                          <p:spTgt spid="21"/>
                                        </p:tgtEl>
                                        <p:attrNameLst>
                                          <p:attrName>ppt_x</p:attrName>
                                        </p:attrNameLst>
                                      </p:cBhvr>
                                      <p:tavLst>
                                        <p:tav tm="0">
                                          <p:val>
                                            <p:strVal val="#ppt_x"/>
                                          </p:val>
                                        </p:tav>
                                        <p:tav tm="100000">
                                          <p:val>
                                            <p:strVal val="#ppt_x"/>
                                          </p:val>
                                        </p:tav>
                                      </p:tavLst>
                                    </p:anim>
                                    <p:anim calcmode="lin" valueType="num">
                                      <p:cBhvr>
                                        <p:cTn id="47"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4" grpId="0" build="allAtOnce"/>
      <p:bldP spid="2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a:extLst>
              <a:ext uri="{FF2B5EF4-FFF2-40B4-BE49-F238E27FC236}">
                <a16:creationId xmlns:a16="http://schemas.microsoft.com/office/drawing/2014/main" id="{A4B4E7FA-2944-4003-A7C2-44AC1F234B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784" y="398933"/>
            <a:ext cx="16438595" cy="6202208"/>
          </a:xfrm>
          <a:prstGeom prst="rect">
            <a:avLst/>
          </a:prstGeom>
        </p:spPr>
      </p:pic>
      <p:pic>
        <p:nvPicPr>
          <p:cNvPr id="31" name="Picture 30">
            <a:extLst>
              <a:ext uri="{FF2B5EF4-FFF2-40B4-BE49-F238E27FC236}">
                <a16:creationId xmlns:a16="http://schemas.microsoft.com/office/drawing/2014/main" id="{F0AC9377-337B-481D-A1B8-8EE23E8735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itle 2">
            <a:extLst>
              <a:ext uri="{FF2B5EF4-FFF2-40B4-BE49-F238E27FC236}">
                <a16:creationId xmlns:a16="http://schemas.microsoft.com/office/drawing/2014/main" id="{C242E6CE-AA6D-48F7-955C-A0E52E592099}"/>
              </a:ext>
            </a:extLst>
          </p:cNvPr>
          <p:cNvSpPr>
            <a:spLocks noGrp="1"/>
          </p:cNvSpPr>
          <p:nvPr>
            <p:ph type="title"/>
          </p:nvPr>
        </p:nvSpPr>
        <p:spPr/>
        <p:txBody>
          <a:bodyPr/>
          <a:lstStyle/>
          <a:p>
            <a:pPr algn="ctr"/>
            <a:r>
              <a:rPr lang="en-GB" sz="2800" dirty="0"/>
              <a:t>How Should We Behave Towards </a:t>
            </a:r>
            <a:br>
              <a:rPr lang="en-GB" sz="2800" dirty="0"/>
            </a:br>
            <a:r>
              <a:rPr lang="en-GB" sz="2800" dirty="0"/>
              <a:t>People Who Are Different from Us?</a:t>
            </a:r>
            <a:endParaRPr lang="en-GB" sz="3200" b="1" dirty="0">
              <a:latin typeface="Twinkl" pitchFamily="2" charset="0"/>
            </a:endParaRPr>
          </a:p>
        </p:txBody>
      </p:sp>
      <p:grpSp>
        <p:nvGrpSpPr>
          <p:cNvPr id="32" name="Group 31">
            <a:extLst>
              <a:ext uri="{FF2B5EF4-FFF2-40B4-BE49-F238E27FC236}">
                <a16:creationId xmlns:a16="http://schemas.microsoft.com/office/drawing/2014/main" id="{D8E92820-0479-4173-8199-F31DC5D0B6F1}"/>
              </a:ext>
            </a:extLst>
          </p:cNvPr>
          <p:cNvGrpSpPr/>
          <p:nvPr/>
        </p:nvGrpSpPr>
        <p:grpSpPr>
          <a:xfrm rot="201608">
            <a:off x="434825" y="4557697"/>
            <a:ext cx="1905711" cy="2029102"/>
            <a:chOff x="1784123" y="3487180"/>
            <a:chExt cx="1905711" cy="2029102"/>
          </a:xfrm>
        </p:grpSpPr>
        <p:pic>
          <p:nvPicPr>
            <p:cNvPr id="33" name="Picture 32">
              <a:extLst>
                <a:ext uri="{FF2B5EF4-FFF2-40B4-BE49-F238E27FC236}">
                  <a16:creationId xmlns:a16="http://schemas.microsoft.com/office/drawing/2014/main" id="{C702FD96-0CB7-4AAC-910C-0BE7EE77DAC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84123" y="3487180"/>
              <a:ext cx="1905711" cy="2029102"/>
            </a:xfrm>
            <a:prstGeom prst="rect">
              <a:avLst/>
            </a:prstGeom>
          </p:spPr>
        </p:pic>
        <p:sp>
          <p:nvSpPr>
            <p:cNvPr id="34" name="Oval 33">
              <a:extLst>
                <a:ext uri="{FF2B5EF4-FFF2-40B4-BE49-F238E27FC236}">
                  <a16:creationId xmlns:a16="http://schemas.microsoft.com/office/drawing/2014/main" id="{917027F7-64F1-4861-A930-AA3B8137D6BA}"/>
                </a:ext>
              </a:extLst>
            </p:cNvPr>
            <p:cNvSpPr/>
            <p:nvPr/>
          </p:nvSpPr>
          <p:spPr>
            <a:xfrm>
              <a:off x="2623670" y="4398683"/>
              <a:ext cx="244624" cy="244624"/>
            </a:xfrm>
            <a:prstGeom prst="ellipse">
              <a:avLst/>
            </a:prstGeom>
            <a:solidFill>
              <a:srgbClr val="2D292A"/>
            </a:solidFill>
            <a:ln w="28575">
              <a:solidFill>
                <a:srgbClr val="0F141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5" name="Group 34">
            <a:extLst>
              <a:ext uri="{FF2B5EF4-FFF2-40B4-BE49-F238E27FC236}">
                <a16:creationId xmlns:a16="http://schemas.microsoft.com/office/drawing/2014/main" id="{4A2B8E56-22BE-4B72-853F-27E3366BCD27}"/>
              </a:ext>
            </a:extLst>
          </p:cNvPr>
          <p:cNvGrpSpPr/>
          <p:nvPr/>
        </p:nvGrpSpPr>
        <p:grpSpPr>
          <a:xfrm rot="201608">
            <a:off x="2906678" y="4555274"/>
            <a:ext cx="1905711" cy="2029102"/>
            <a:chOff x="1784123" y="3487180"/>
            <a:chExt cx="1905711" cy="2029102"/>
          </a:xfrm>
        </p:grpSpPr>
        <p:pic>
          <p:nvPicPr>
            <p:cNvPr id="36" name="Picture 35">
              <a:extLst>
                <a:ext uri="{FF2B5EF4-FFF2-40B4-BE49-F238E27FC236}">
                  <a16:creationId xmlns:a16="http://schemas.microsoft.com/office/drawing/2014/main" id="{E0F3D2F3-41E4-42F4-8675-97F5A320A40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84123" y="3487180"/>
              <a:ext cx="1905711" cy="2029102"/>
            </a:xfrm>
            <a:prstGeom prst="rect">
              <a:avLst/>
            </a:prstGeom>
          </p:spPr>
        </p:pic>
        <p:sp>
          <p:nvSpPr>
            <p:cNvPr id="37" name="Oval 36">
              <a:extLst>
                <a:ext uri="{FF2B5EF4-FFF2-40B4-BE49-F238E27FC236}">
                  <a16:creationId xmlns:a16="http://schemas.microsoft.com/office/drawing/2014/main" id="{CCDE25C6-F682-4222-BCA4-19E1850E3BCF}"/>
                </a:ext>
              </a:extLst>
            </p:cNvPr>
            <p:cNvSpPr/>
            <p:nvPr/>
          </p:nvSpPr>
          <p:spPr>
            <a:xfrm>
              <a:off x="2623670" y="4398683"/>
              <a:ext cx="244624" cy="244624"/>
            </a:xfrm>
            <a:prstGeom prst="ellipse">
              <a:avLst/>
            </a:prstGeom>
            <a:solidFill>
              <a:srgbClr val="2D292A"/>
            </a:solidFill>
            <a:ln w="28575">
              <a:solidFill>
                <a:srgbClr val="0F141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8" name="Picture 37">
            <a:extLst>
              <a:ext uri="{FF2B5EF4-FFF2-40B4-BE49-F238E27FC236}">
                <a16:creationId xmlns:a16="http://schemas.microsoft.com/office/drawing/2014/main" id="{76E8864F-C6C7-4C8E-8A05-950777D9CA4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54888">
            <a:off x="697168" y="2208273"/>
            <a:ext cx="3955618" cy="4180113"/>
          </a:xfrm>
          <a:prstGeom prst="rect">
            <a:avLst/>
          </a:prstGeom>
        </p:spPr>
      </p:pic>
      <p:sp>
        <p:nvSpPr>
          <p:cNvPr id="14" name="Speech Bubble: Rectangle with Corners Rounded 13">
            <a:extLst>
              <a:ext uri="{FF2B5EF4-FFF2-40B4-BE49-F238E27FC236}">
                <a16:creationId xmlns:a16="http://schemas.microsoft.com/office/drawing/2014/main" id="{9D83C7D0-3B8B-4CE4-8F73-6D21AEF25648}"/>
              </a:ext>
            </a:extLst>
          </p:cNvPr>
          <p:cNvSpPr/>
          <p:nvPr/>
        </p:nvSpPr>
        <p:spPr>
          <a:xfrm>
            <a:off x="4216573" y="1713406"/>
            <a:ext cx="4206240" cy="1786631"/>
          </a:xfrm>
          <a:prstGeom prst="wedgeRoundRectCallout">
            <a:avLst>
              <a:gd name="adj1" fmla="val -67704"/>
              <a:gd name="adj2" fmla="val 29605"/>
              <a:gd name="adj3" fmla="val 16667"/>
            </a:avLst>
          </a:prstGeom>
          <a:solidFill>
            <a:srgbClr val="FBFBFB"/>
          </a:solidFill>
          <a:ln w="28575">
            <a:solidFill>
              <a:srgbClr val="E84D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All people have the right to be treated with kindness and respect – no matter who they are or where they are from; whether they are similar to us or different from us</a:t>
            </a:r>
          </a:p>
        </p:txBody>
      </p:sp>
    </p:spTree>
    <p:extLst>
      <p:ext uri="{BB962C8B-B14F-4D97-AF65-F5344CB8AC3E}">
        <p14:creationId xmlns:p14="http://schemas.microsoft.com/office/powerpoint/2010/main" val="1787666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2100" fill="hold"/>
                                        <p:tgtEl>
                                          <p:spTgt spid="38"/>
                                        </p:tgtEl>
                                        <p:attrNameLst>
                                          <p:attrName>ppt_x</p:attrName>
                                        </p:attrNameLst>
                                      </p:cBhvr>
                                      <p:tavLst>
                                        <p:tav tm="0">
                                          <p:val>
                                            <p:strVal val="0-#ppt_w/2"/>
                                          </p:val>
                                        </p:tav>
                                        <p:tav tm="100000">
                                          <p:val>
                                            <p:strVal val="#ppt_x"/>
                                          </p:val>
                                        </p:tav>
                                      </p:tavLst>
                                    </p:anim>
                                    <p:anim calcmode="lin" valueType="num">
                                      <p:cBhvr additive="base">
                                        <p:cTn id="8" dur="2100" fill="hold"/>
                                        <p:tgtEl>
                                          <p:spTgt spid="38"/>
                                        </p:tgtEl>
                                        <p:attrNameLst>
                                          <p:attrName>ppt_y</p:attrName>
                                        </p:attrNameLst>
                                      </p:cBhvr>
                                      <p:tavLst>
                                        <p:tav tm="0">
                                          <p:val>
                                            <p:strVal val="#ppt_y"/>
                                          </p:val>
                                        </p:tav>
                                        <p:tav tm="100000">
                                          <p:val>
                                            <p:strVal val="#ppt_y"/>
                                          </p:val>
                                        </p:tav>
                                      </p:tavLst>
                                    </p:anim>
                                  </p:childTnLst>
                                </p:cTn>
                              </p:par>
                              <p:par>
                                <p:cTn id="9" presetID="35" presetClass="path" presetSubtype="0" decel="100000" fill="hold" nodeType="withEffect">
                                  <p:stCondLst>
                                    <p:cond delay="0"/>
                                  </p:stCondLst>
                                  <p:childTnLst>
                                    <p:animMotion origin="layout" path="M -2.22222E-6 -4.81481E-6 L -0.86528 0.00417 " pathEditMode="relative" rAng="0" ptsTypes="AA">
                                      <p:cBhvr>
                                        <p:cTn id="10" dur="5000" fill="hold"/>
                                        <p:tgtEl>
                                          <p:spTgt spid="39"/>
                                        </p:tgtEl>
                                        <p:attrNameLst>
                                          <p:attrName>ppt_x</p:attrName>
                                          <p:attrName>ppt_y</p:attrName>
                                        </p:attrNameLst>
                                      </p:cBhvr>
                                      <p:rCtr x="-43264" y="208"/>
                                    </p:animMotion>
                                  </p:childTnLst>
                                </p:cTn>
                              </p:par>
                              <p:par>
                                <p:cTn id="11" presetID="2" presetClass="entr" presetSubtype="8" fill="hold" nodeType="with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additive="base">
                                        <p:cTn id="13" dur="2100" fill="hold"/>
                                        <p:tgtEl>
                                          <p:spTgt spid="35"/>
                                        </p:tgtEl>
                                        <p:attrNameLst>
                                          <p:attrName>ppt_x</p:attrName>
                                        </p:attrNameLst>
                                      </p:cBhvr>
                                      <p:tavLst>
                                        <p:tav tm="0">
                                          <p:val>
                                            <p:strVal val="0-#ppt_w/2"/>
                                          </p:val>
                                        </p:tav>
                                        <p:tav tm="100000">
                                          <p:val>
                                            <p:strVal val="#ppt_x"/>
                                          </p:val>
                                        </p:tav>
                                      </p:tavLst>
                                    </p:anim>
                                    <p:anim calcmode="lin" valueType="num">
                                      <p:cBhvr additive="base">
                                        <p:cTn id="14" dur="2100" fill="hold"/>
                                        <p:tgtEl>
                                          <p:spTgt spid="3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110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1000" fill="hold"/>
                                        <p:tgtEl>
                                          <p:spTgt spid="32"/>
                                        </p:tgtEl>
                                        <p:attrNameLst>
                                          <p:attrName>ppt_x</p:attrName>
                                        </p:attrNameLst>
                                      </p:cBhvr>
                                      <p:tavLst>
                                        <p:tav tm="0">
                                          <p:val>
                                            <p:strVal val="0-#ppt_w/2"/>
                                          </p:val>
                                        </p:tav>
                                        <p:tav tm="100000">
                                          <p:val>
                                            <p:strVal val="#ppt_x"/>
                                          </p:val>
                                        </p:tav>
                                      </p:tavLst>
                                    </p:anim>
                                    <p:anim calcmode="lin" valueType="num">
                                      <p:cBhvr additive="base">
                                        <p:cTn id="18" dur="1000" fill="hold"/>
                                        <p:tgtEl>
                                          <p:spTgt spid="32"/>
                                        </p:tgtEl>
                                        <p:attrNameLst>
                                          <p:attrName>ppt_y</p:attrName>
                                        </p:attrNameLst>
                                      </p:cBhvr>
                                      <p:tavLst>
                                        <p:tav tm="0">
                                          <p:val>
                                            <p:strVal val="#ppt_y"/>
                                          </p:val>
                                        </p:tav>
                                        <p:tav tm="100000">
                                          <p:val>
                                            <p:strVal val="#ppt_y"/>
                                          </p:val>
                                        </p:tav>
                                      </p:tavLst>
                                    </p:anim>
                                  </p:childTnLst>
                                </p:cTn>
                              </p:par>
                              <p:par>
                                <p:cTn id="19" presetID="8" presetClass="emph" presetSubtype="0" repeatCount="indefinite" fill="hold" nodeType="withEffect">
                                  <p:stCondLst>
                                    <p:cond delay="0"/>
                                  </p:stCondLst>
                                  <p:endCondLst>
                                    <p:cond evt="onNext" delay="0">
                                      <p:tgtEl>
                                        <p:sldTgt/>
                                      </p:tgtEl>
                                    </p:cond>
                                  </p:endCondLst>
                                  <p:childTnLst>
                                    <p:animRot by="21600000">
                                      <p:cBhvr>
                                        <p:cTn id="20" dur="2100" fill="hold"/>
                                        <p:tgtEl>
                                          <p:spTgt spid="32"/>
                                        </p:tgtEl>
                                        <p:attrNameLst>
                                          <p:attrName>r</p:attrName>
                                        </p:attrNameLst>
                                      </p:cBhvr>
                                    </p:animRot>
                                  </p:childTnLst>
                                </p:cTn>
                              </p:par>
                              <p:par>
                                <p:cTn id="21" presetID="8" presetClass="emph" presetSubtype="0" repeatCount="indefinite" fill="hold" nodeType="withEffect">
                                  <p:stCondLst>
                                    <p:cond delay="0"/>
                                  </p:stCondLst>
                                  <p:endCondLst>
                                    <p:cond evt="onNext" delay="0">
                                      <p:tgtEl>
                                        <p:sldTgt/>
                                      </p:tgtEl>
                                    </p:cond>
                                  </p:endCondLst>
                                  <p:childTnLst>
                                    <p:animRot by="21600000">
                                      <p:cBhvr>
                                        <p:cTn id="22" dur="2000" fill="hold"/>
                                        <p:tgtEl>
                                          <p:spTgt spid="35"/>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anim calcmode="lin" valueType="num">
                                      <p:cBhvr>
                                        <p:cTn id="28" dur="1000" fill="hold"/>
                                        <p:tgtEl>
                                          <p:spTgt spid="14"/>
                                        </p:tgtEl>
                                        <p:attrNameLst>
                                          <p:attrName>ppt_x</p:attrName>
                                        </p:attrNameLst>
                                      </p:cBhvr>
                                      <p:tavLst>
                                        <p:tav tm="0">
                                          <p:val>
                                            <p:strVal val="#ppt_x"/>
                                          </p:val>
                                        </p:tav>
                                        <p:tav tm="100000">
                                          <p:val>
                                            <p:strVal val="#ppt_x"/>
                                          </p:val>
                                        </p:tav>
                                      </p:tavLst>
                                    </p:anim>
                                    <p:anim calcmode="lin" valueType="num">
                                      <p:cBhvr>
                                        <p:cTn id="2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7D34D7D6-ED89-489E-8DBE-E168260DDF86}"/>
              </a:ext>
            </a:extLst>
          </p:cNvPr>
          <p:cNvSpPr>
            <a:spLocks noGrp="1"/>
          </p:cNvSpPr>
          <p:nvPr>
            <p:ph type="title"/>
          </p:nvPr>
        </p:nvSpPr>
        <p:spPr>
          <a:xfrm>
            <a:off x="457200" y="479425"/>
            <a:ext cx="8220075" cy="993775"/>
          </a:xfrm>
        </p:spPr>
        <p:txBody>
          <a:bodyPr/>
          <a:lstStyle/>
          <a:p>
            <a:pPr algn="ctr">
              <a:spcAft>
                <a:spcPts val="0"/>
              </a:spcAft>
            </a:pPr>
            <a:r>
              <a:rPr lang="en-GB" b="0" dirty="0">
                <a:ea typeface="Calibri" panose="020F0502020204030204" pitchFamily="34" charset="0"/>
                <a:cs typeface="Times New Roman" panose="02020603050405020304" pitchFamily="18" charset="0"/>
              </a:rPr>
              <a:t>Equality and Equity</a:t>
            </a:r>
          </a:p>
        </p:txBody>
      </p:sp>
      <p:sp>
        <p:nvSpPr>
          <p:cNvPr id="22" name="Rounded Rectangle 21"/>
          <p:cNvSpPr/>
          <p:nvPr/>
        </p:nvSpPr>
        <p:spPr>
          <a:xfrm>
            <a:off x="2648418" y="1473200"/>
            <a:ext cx="3847164" cy="479750"/>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latin typeface="Twinkl" pitchFamily="2" charset="77"/>
                <a:ea typeface="Calibri" panose="020F0502020204030204" pitchFamily="34" charset="0"/>
                <a:cs typeface="Times New Roman" panose="02020603050405020304" pitchFamily="18" charset="0"/>
              </a:rPr>
              <a:t>What does being fair mean to you?</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31" name="Rounded Rectangle 30"/>
          <p:cNvSpPr/>
          <p:nvPr/>
        </p:nvSpPr>
        <p:spPr>
          <a:xfrm>
            <a:off x="1653987" y="2227100"/>
            <a:ext cx="5839009" cy="479750"/>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latin typeface="Twinkl" pitchFamily="2" charset="77"/>
                <a:ea typeface="Calibri" panose="020F0502020204030204" pitchFamily="34" charset="0"/>
                <a:cs typeface="Times New Roman" panose="02020603050405020304" pitchFamily="18" charset="0"/>
              </a:rPr>
              <a:t>How many times have you said, “But that’s not fair!”?</a:t>
            </a:r>
            <a:endParaRPr lang="en-GB" dirty="0">
              <a:solidFill>
                <a:sysClr val="windowText" lastClr="000000"/>
              </a:solidFill>
              <a:latin typeface="Twinkl" pitchFamily="2" charset="0"/>
            </a:endParaRPr>
          </a:p>
        </p:txBody>
      </p:sp>
      <p:sp>
        <p:nvSpPr>
          <p:cNvPr id="12" name="Rectangle 11"/>
          <p:cNvSpPr/>
          <p:nvPr/>
        </p:nvSpPr>
        <p:spPr>
          <a:xfrm>
            <a:off x="764116" y="2990368"/>
            <a:ext cx="7624233" cy="1569660"/>
          </a:xfrm>
          <a:prstGeom prst="rect">
            <a:avLst/>
          </a:prstGeom>
        </p:spPr>
        <p:txBody>
          <a:bodyPr wrap="square">
            <a:spAutoFit/>
          </a:bodyPr>
          <a:lstStyle/>
          <a:p>
            <a:pPr algn="ctr">
              <a:spcAft>
                <a:spcPts val="0"/>
              </a:spcAft>
            </a:pPr>
            <a:r>
              <a:rPr lang="en-GB" sz="2000" dirty="0">
                <a:latin typeface="+mn-lt"/>
                <a:ea typeface="Calibri" panose="020F0502020204030204" pitchFamily="34" charset="0"/>
                <a:cs typeface="Times New Roman" panose="02020603050405020304" pitchFamily="18" charset="0"/>
              </a:rPr>
              <a:t>When we talk about fairness and giving everyone </a:t>
            </a:r>
            <a:br>
              <a:rPr lang="en-GB" sz="2000" dirty="0">
                <a:latin typeface="+mn-lt"/>
                <a:ea typeface="Calibri" panose="020F0502020204030204" pitchFamily="34" charset="0"/>
                <a:cs typeface="Times New Roman" panose="02020603050405020304" pitchFamily="18" charset="0"/>
              </a:rPr>
            </a:br>
            <a:r>
              <a:rPr lang="en-GB" sz="2000" dirty="0">
                <a:latin typeface="+mn-lt"/>
                <a:ea typeface="Calibri" panose="020F0502020204030204" pitchFamily="34" charset="0"/>
                <a:cs typeface="Times New Roman" panose="02020603050405020304" pitchFamily="18" charset="0"/>
              </a:rPr>
              <a:t>the same chance, we often use two words:</a:t>
            </a:r>
          </a:p>
          <a:p>
            <a:pPr algn="ctr">
              <a:spcAft>
                <a:spcPts val="0"/>
              </a:spcAft>
            </a:pPr>
            <a:endParaRPr lang="en-GB" sz="2000" dirty="0">
              <a:latin typeface="+mn-lt"/>
              <a:ea typeface="Calibri" panose="020F0502020204030204" pitchFamily="34" charset="0"/>
              <a:cs typeface="Times New Roman" panose="02020603050405020304" pitchFamily="18" charset="0"/>
            </a:endParaRPr>
          </a:p>
          <a:p>
            <a:pPr algn="ctr">
              <a:spcAft>
                <a:spcPts val="0"/>
              </a:spcAft>
            </a:pPr>
            <a:r>
              <a:rPr lang="en-GB" sz="3600" b="1" dirty="0">
                <a:solidFill>
                  <a:srgbClr val="00A7E6"/>
                </a:solidFill>
                <a:latin typeface="+mn-lt"/>
                <a:ea typeface="Calibri" panose="020F0502020204030204" pitchFamily="34" charset="0"/>
                <a:cs typeface="Times New Roman" panose="02020603050405020304" pitchFamily="18" charset="0"/>
              </a:rPr>
              <a:t>equality and equity</a:t>
            </a:r>
          </a:p>
        </p:txBody>
      </p:sp>
      <p:grpSp>
        <p:nvGrpSpPr>
          <p:cNvPr id="2" name="Group 1"/>
          <p:cNvGrpSpPr/>
          <p:nvPr/>
        </p:nvGrpSpPr>
        <p:grpSpPr>
          <a:xfrm>
            <a:off x="265458" y="4580467"/>
            <a:ext cx="8591915" cy="1839449"/>
            <a:chOff x="265458" y="4580467"/>
            <a:chExt cx="8591915" cy="1839449"/>
          </a:xfrm>
        </p:grpSpPr>
        <p:pic>
          <p:nvPicPr>
            <p:cNvPr id="15" name="Picture 14"/>
            <p:cNvPicPr>
              <a:picLocks noChangeAspect="1"/>
            </p:cNvPicPr>
            <p:nvPr/>
          </p:nvPicPr>
          <p:blipFill rotWithShape="1">
            <a:blip r:embed="rId2" cstate="print">
              <a:extLst>
                <a:ext uri="{28A0092B-C50C-407E-A947-70E740481C1C}">
                  <a14:useLocalDpi xmlns:a14="http://schemas.microsoft.com/office/drawing/2010/main" val="0"/>
                </a:ext>
              </a:extLst>
            </a:blip>
            <a:srcRect b="19847"/>
            <a:stretch/>
          </p:blipFill>
          <p:spPr>
            <a:xfrm>
              <a:off x="5792811" y="4580467"/>
              <a:ext cx="3064562" cy="1839449"/>
            </a:xfrm>
            <a:prstGeom prst="rect">
              <a:avLst/>
            </a:prstGeom>
          </p:spPr>
        </p:pic>
        <p:pic>
          <p:nvPicPr>
            <p:cNvPr id="16" name="Picture 15"/>
            <p:cNvPicPr>
              <a:picLocks noChangeAspect="1"/>
            </p:cNvPicPr>
            <p:nvPr/>
          </p:nvPicPr>
          <p:blipFill rotWithShape="1">
            <a:blip r:embed="rId3" cstate="print">
              <a:extLst>
                <a:ext uri="{28A0092B-C50C-407E-A947-70E740481C1C}">
                  <a14:useLocalDpi xmlns:a14="http://schemas.microsoft.com/office/drawing/2010/main" val="0"/>
                </a:ext>
              </a:extLst>
            </a:blip>
            <a:srcRect b="21476"/>
            <a:stretch/>
          </p:blipFill>
          <p:spPr>
            <a:xfrm flipH="1">
              <a:off x="265458" y="4726538"/>
              <a:ext cx="3087342" cy="1684912"/>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75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fade">
                                      <p:cBhvr>
                                        <p:cTn id="22" dur="500"/>
                                        <p:tgtEl>
                                          <p:spTgt spid="12">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xEl>
                                              <p:pRg st="2" end="2"/>
                                            </p:txEl>
                                          </p:spTgt>
                                        </p:tgtEl>
                                        <p:attrNameLst>
                                          <p:attrName>style.visibility</p:attrName>
                                        </p:attrNameLst>
                                      </p:cBhvr>
                                      <p:to>
                                        <p:strVal val="visible"/>
                                      </p:to>
                                    </p:set>
                                    <p:animEffect transition="in" filter="fade">
                                      <p:cBhvr>
                                        <p:cTn id="27"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3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3CDBFCB6-831A-4561-AFE4-D64117259836}"/>
              </a:ext>
            </a:extLst>
          </p:cNvPr>
          <p:cNvSpPr>
            <a:spLocks noGrp="1"/>
          </p:cNvSpPr>
          <p:nvPr>
            <p:ph type="title"/>
          </p:nvPr>
        </p:nvSpPr>
        <p:spPr>
          <a:xfrm>
            <a:off x="457200" y="479425"/>
            <a:ext cx="8220075" cy="993775"/>
          </a:xfrm>
        </p:spPr>
        <p:txBody>
          <a:bodyPr/>
          <a:lstStyle/>
          <a:p>
            <a:r>
              <a:rPr lang="en-GB" b="0" dirty="0">
                <a:ea typeface="Calibri" panose="020F0502020204030204" pitchFamily="34" charset="0"/>
                <a:cs typeface="Times New Roman" panose="02020603050405020304" pitchFamily="18" charset="0"/>
              </a:rPr>
              <a:t>Equality and Equity</a:t>
            </a:r>
            <a:endParaRPr lang="en-GB" altLang="en-US" dirty="0"/>
          </a:p>
        </p:txBody>
      </p:sp>
      <p:sp>
        <p:nvSpPr>
          <p:cNvPr id="7" name="Rounded Rectangle 6"/>
          <p:cNvSpPr/>
          <p:nvPr/>
        </p:nvSpPr>
        <p:spPr>
          <a:xfrm>
            <a:off x="755651" y="1413931"/>
            <a:ext cx="2063750" cy="479750"/>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latin typeface="Twinkl" pitchFamily="2" charset="77"/>
                <a:ea typeface="Calibri" panose="020F0502020204030204" pitchFamily="34" charset="0"/>
                <a:cs typeface="Times New Roman" panose="02020603050405020304" pitchFamily="18" charset="0"/>
              </a:rPr>
              <a:t>What is equality? </a:t>
            </a:r>
          </a:p>
        </p:txBody>
      </p:sp>
      <p:sp>
        <p:nvSpPr>
          <p:cNvPr id="9" name="Rectangle 8"/>
          <p:cNvSpPr/>
          <p:nvPr/>
        </p:nvSpPr>
        <p:spPr>
          <a:xfrm>
            <a:off x="764116" y="1963299"/>
            <a:ext cx="7624233" cy="1015663"/>
          </a:xfrm>
          <a:prstGeom prst="rect">
            <a:avLst/>
          </a:prstGeom>
        </p:spPr>
        <p:txBody>
          <a:bodyPr wrap="square">
            <a:spAutoFit/>
          </a:bodyPr>
          <a:lstStyle/>
          <a:p>
            <a:pPr>
              <a:spcAft>
                <a:spcPts val="0"/>
              </a:spcAft>
            </a:pPr>
            <a:r>
              <a:rPr lang="en-GB" sz="2000" dirty="0">
                <a:latin typeface="Twinkl" pitchFamily="2" charset="77"/>
                <a:ea typeface="Calibri" panose="020F0502020204030204" pitchFamily="34" charset="0"/>
                <a:cs typeface="Times New Roman" panose="02020603050405020304" pitchFamily="18" charset="0"/>
              </a:rPr>
              <a:t>Equality means that everyone has the same chances or gets the same treatment. Everyone is treated </a:t>
            </a:r>
            <a:r>
              <a:rPr lang="en-GB" sz="2000" b="1" dirty="0">
                <a:solidFill>
                  <a:srgbClr val="00A7E6"/>
                </a:solidFill>
                <a:latin typeface="Twinkl" pitchFamily="2" charset="77"/>
                <a:ea typeface="Calibri" panose="020F0502020204030204" pitchFamily="34" charset="0"/>
                <a:cs typeface="Times New Roman" panose="02020603050405020304" pitchFamily="18" charset="0"/>
              </a:rPr>
              <a:t>equally</a:t>
            </a:r>
            <a:r>
              <a:rPr lang="en-GB" sz="2000" dirty="0">
                <a:latin typeface="Twinkl" pitchFamily="2" charset="77"/>
                <a:ea typeface="Calibri" panose="020F0502020204030204" pitchFamily="34" charset="0"/>
                <a:cs typeface="Times New Roman" panose="02020603050405020304" pitchFamily="18" charset="0"/>
              </a:rPr>
              <a:t>. </a:t>
            </a:r>
          </a:p>
          <a:p>
            <a:pPr>
              <a:spcAft>
                <a:spcPts val="0"/>
              </a:spcAft>
            </a:pPr>
            <a:endParaRPr lang="en-GB" sz="2000" dirty="0">
              <a:latin typeface="Twinkl" pitchFamily="2" charset="77"/>
              <a:ea typeface="Calibri" panose="020F0502020204030204" pitchFamily="34" charset="0"/>
              <a:cs typeface="Times New Roman" panose="02020603050405020304" pitchFamily="18" charset="0"/>
            </a:endParaRPr>
          </a:p>
        </p:txBody>
      </p:sp>
      <p:sp>
        <p:nvSpPr>
          <p:cNvPr id="10" name="Rounded Rectangle 9"/>
          <p:cNvSpPr/>
          <p:nvPr/>
        </p:nvSpPr>
        <p:spPr>
          <a:xfrm>
            <a:off x="755650" y="3435781"/>
            <a:ext cx="2063750" cy="479750"/>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latin typeface="Twinkl" pitchFamily="2" charset="77"/>
                <a:ea typeface="Calibri" panose="020F0502020204030204" pitchFamily="34" charset="0"/>
                <a:cs typeface="Times New Roman" panose="02020603050405020304" pitchFamily="18" charset="0"/>
              </a:rPr>
              <a:t>What is equity? </a:t>
            </a:r>
          </a:p>
        </p:txBody>
      </p:sp>
      <p:sp>
        <p:nvSpPr>
          <p:cNvPr id="11" name="Rectangle 10"/>
          <p:cNvSpPr/>
          <p:nvPr/>
        </p:nvSpPr>
        <p:spPr>
          <a:xfrm>
            <a:off x="763587" y="4013230"/>
            <a:ext cx="7624233" cy="1323439"/>
          </a:xfrm>
          <a:prstGeom prst="rect">
            <a:avLst/>
          </a:prstGeom>
        </p:spPr>
        <p:txBody>
          <a:bodyPr wrap="square">
            <a:spAutoFit/>
          </a:bodyPr>
          <a:lstStyle/>
          <a:p>
            <a:pPr>
              <a:spcAft>
                <a:spcPts val="0"/>
              </a:spcAft>
            </a:pPr>
            <a:r>
              <a:rPr lang="en-GB" sz="2000" dirty="0">
                <a:latin typeface="Twinkl" pitchFamily="2" charset="77"/>
                <a:ea typeface="Calibri" panose="020F0502020204030204" pitchFamily="34" charset="0"/>
                <a:cs typeface="Times New Roman" panose="02020603050405020304" pitchFamily="18" charset="0"/>
              </a:rPr>
              <a:t>Equity means that everyone has the same chances - just like equality - but equity also means considering different people’s situations so that they really are treated fairly. </a:t>
            </a:r>
          </a:p>
          <a:p>
            <a:pPr>
              <a:spcAft>
                <a:spcPts val="0"/>
              </a:spcAft>
            </a:pPr>
            <a:endParaRPr lang="en-GB" sz="2000" dirty="0">
              <a:latin typeface="Twinkl" pitchFamily="2" charset="77"/>
              <a:ea typeface="Calibri" panose="020F0502020204030204" pitchFamily="34"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fade">
                                      <p:cBhvr>
                                        <p:cTn id="2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26677" y="1586389"/>
            <a:ext cx="2961674" cy="2094246"/>
          </a:xfrm>
          <a:prstGeom prst="round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26676" y="3940878"/>
            <a:ext cx="2961673" cy="2094245"/>
          </a:xfrm>
          <a:prstGeom prst="round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26676" y="1586389"/>
            <a:ext cx="2961674" cy="2094246"/>
          </a:xfrm>
          <a:prstGeom prst="round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26675" y="3940877"/>
            <a:ext cx="2961673" cy="2094245"/>
          </a:xfrm>
          <a:prstGeom prst="roundRect">
            <a:avLst/>
          </a:prstGeom>
        </p:spPr>
      </p:pic>
      <p:sp>
        <p:nvSpPr>
          <p:cNvPr id="10242" name="Title 1">
            <a:extLst>
              <a:ext uri="{FF2B5EF4-FFF2-40B4-BE49-F238E27FC236}">
                <a16:creationId xmlns:a16="http://schemas.microsoft.com/office/drawing/2014/main" id="{7D34D7D6-ED89-489E-8DBE-E168260DDF86}"/>
              </a:ext>
            </a:extLst>
          </p:cNvPr>
          <p:cNvSpPr>
            <a:spLocks noGrp="1"/>
          </p:cNvSpPr>
          <p:nvPr>
            <p:ph type="title"/>
          </p:nvPr>
        </p:nvSpPr>
        <p:spPr>
          <a:xfrm>
            <a:off x="457200" y="479425"/>
            <a:ext cx="8220075" cy="993775"/>
          </a:xfrm>
        </p:spPr>
        <p:txBody>
          <a:bodyPr/>
          <a:lstStyle/>
          <a:p>
            <a:r>
              <a:rPr lang="en-GB" b="0" dirty="0">
                <a:ea typeface="Calibri" panose="020F0502020204030204" pitchFamily="34" charset="0"/>
                <a:cs typeface="Times New Roman" panose="02020603050405020304" pitchFamily="18" charset="0"/>
              </a:rPr>
              <a:t>Equality and Equity</a:t>
            </a:r>
            <a:endParaRPr lang="en-GB" altLang="en-US" b="0" dirty="0"/>
          </a:p>
        </p:txBody>
      </p:sp>
      <p:sp>
        <p:nvSpPr>
          <p:cNvPr id="10243" name="Rectangle 2">
            <a:extLst>
              <a:ext uri="{FF2B5EF4-FFF2-40B4-BE49-F238E27FC236}">
                <a16:creationId xmlns:a16="http://schemas.microsoft.com/office/drawing/2014/main" id="{3918BCF7-74EB-4ABC-B36A-2737AC412C8B}"/>
              </a:ext>
            </a:extLst>
          </p:cNvPr>
          <p:cNvSpPr>
            <a:spLocks noChangeArrowheads="1"/>
          </p:cNvSpPr>
          <p:nvPr/>
        </p:nvSpPr>
        <p:spPr bwMode="auto">
          <a:xfrm>
            <a:off x="755650" y="1473200"/>
            <a:ext cx="4459817"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just">
              <a:spcAft>
                <a:spcPts val="0"/>
              </a:spcAft>
            </a:pPr>
            <a:r>
              <a:rPr lang="en-GB" sz="2000" dirty="0">
                <a:latin typeface="Twinkl" pitchFamily="2" charset="77"/>
                <a:ea typeface="Calibri" panose="020F0502020204030204" pitchFamily="34" charset="0"/>
                <a:cs typeface="Times New Roman" panose="02020603050405020304" pitchFamily="18" charset="0"/>
              </a:rPr>
              <a:t>Imagine three people of different heights want to watch a game of football. </a:t>
            </a:r>
          </a:p>
          <a:p>
            <a:pPr algn="just">
              <a:spcAft>
                <a:spcPts val="0"/>
              </a:spcAft>
            </a:pPr>
            <a:endParaRPr lang="en-GB" sz="2000" dirty="0">
              <a:latin typeface="Twinkl" pitchFamily="2" charset="77"/>
              <a:ea typeface="Calibri" panose="020F0502020204030204" pitchFamily="34" charset="0"/>
              <a:cs typeface="Times New Roman" panose="02020603050405020304" pitchFamily="18" charset="0"/>
            </a:endParaRPr>
          </a:p>
          <a:p>
            <a:pPr algn="just">
              <a:spcAft>
                <a:spcPts val="0"/>
              </a:spcAft>
            </a:pPr>
            <a:r>
              <a:rPr lang="en-GB" sz="2000" dirty="0">
                <a:latin typeface="Twinkl" pitchFamily="2" charset="77"/>
                <a:ea typeface="Calibri" panose="020F0502020204030204" pitchFamily="34" charset="0"/>
                <a:cs typeface="Times New Roman" panose="02020603050405020304" pitchFamily="18" charset="0"/>
              </a:rPr>
              <a:t>They are standing behind a fence which blocks their view. To help, they are all given the same size of box to stand on. They are being treated equally. However some of them still can’t see the game!</a:t>
            </a:r>
          </a:p>
          <a:p>
            <a:pPr algn="just">
              <a:spcAft>
                <a:spcPts val="0"/>
              </a:spcAft>
            </a:pPr>
            <a:endParaRPr lang="en-GB" sz="2000" dirty="0">
              <a:latin typeface="Twinkl" pitchFamily="2" charset="77"/>
              <a:ea typeface="Calibri" panose="020F0502020204030204" pitchFamily="34" charset="0"/>
              <a:cs typeface="Times New Roman" panose="02020603050405020304" pitchFamily="18" charset="0"/>
            </a:endParaRPr>
          </a:p>
          <a:p>
            <a:pPr algn="just">
              <a:spcAft>
                <a:spcPts val="0"/>
              </a:spcAft>
            </a:pPr>
            <a:r>
              <a:rPr lang="en-GB" sz="2000" dirty="0">
                <a:latin typeface="Twinkl" pitchFamily="2" charset="77"/>
                <a:ea typeface="Calibri" panose="020F0502020204030204" pitchFamily="34" charset="0"/>
                <a:cs typeface="Times New Roman" panose="02020603050405020304" pitchFamily="18" charset="0"/>
              </a:rPr>
              <a:t>However, if they are given different sized boxes to stand on to help them all see, they are being treated with equity.</a:t>
            </a:r>
            <a:endParaRPr lang="en-GB" sz="20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5710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fade">
                                      <p:cBhvr>
                                        <p:cTn id="7" dur="500"/>
                                        <p:tgtEl>
                                          <p:spTgt spid="1024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50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0243">
                                            <p:txEl>
                                              <p:pRg st="2" end="2"/>
                                            </p:txEl>
                                          </p:spTgt>
                                        </p:tgtEl>
                                        <p:attrNameLst>
                                          <p:attrName>style.visibility</p:attrName>
                                        </p:attrNameLst>
                                      </p:cBhvr>
                                      <p:to>
                                        <p:strVal val="visible"/>
                                      </p:to>
                                    </p:set>
                                    <p:animEffect transition="in" filter="fade">
                                      <p:cBhvr>
                                        <p:cTn id="16" dur="500"/>
                                        <p:tgtEl>
                                          <p:spTgt spid="10243">
                                            <p:txEl>
                                              <p:pRg st="2" end="2"/>
                                            </p:txEl>
                                          </p:spTgt>
                                        </p:tgtEl>
                                      </p:cBhvr>
                                    </p:animEffect>
                                  </p:childTnLst>
                                </p:cTn>
                              </p:par>
                            </p:childTnLst>
                          </p:cTn>
                        </p:par>
                        <p:par>
                          <p:cTn id="17" fill="hold">
                            <p:stCondLst>
                              <p:cond delay="500"/>
                            </p:stCondLst>
                            <p:childTnLst>
                              <p:par>
                                <p:cTn id="18" presetID="10" presetClass="entr" presetSubtype="0" fill="hold" nodeType="afterEffect">
                                  <p:stCondLst>
                                    <p:cond delay="50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0243">
                                            <p:txEl>
                                              <p:pRg st="4" end="4"/>
                                            </p:txEl>
                                          </p:spTgt>
                                        </p:tgtEl>
                                        <p:attrNameLst>
                                          <p:attrName>style.visibility</p:attrName>
                                        </p:attrNameLst>
                                      </p:cBhvr>
                                      <p:to>
                                        <p:strVal val="visible"/>
                                      </p:to>
                                    </p:set>
                                    <p:animEffect transition="in" filter="fade">
                                      <p:cBhvr>
                                        <p:cTn id="25" dur="500"/>
                                        <p:tgtEl>
                                          <p:spTgt spid="10243">
                                            <p:txEl>
                                              <p:pRg st="4" end="4"/>
                                            </p:txEl>
                                          </p:spTgt>
                                        </p:tgtEl>
                                      </p:cBhvr>
                                    </p:animEffect>
                                  </p:childTnLst>
                                </p:cTn>
                              </p:par>
                            </p:childTnLst>
                          </p:cTn>
                        </p:par>
                        <p:par>
                          <p:cTn id="26" fill="hold">
                            <p:stCondLst>
                              <p:cond delay="500"/>
                            </p:stCondLst>
                            <p:childTnLst>
                              <p:par>
                                <p:cTn id="27" presetID="10" presetClass="entr" presetSubtype="0" fill="hold" nodeType="afterEffect">
                                  <p:stCondLst>
                                    <p:cond delay="5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7D34D7D6-ED89-489E-8DBE-E168260DDF86}"/>
              </a:ext>
            </a:extLst>
          </p:cNvPr>
          <p:cNvSpPr>
            <a:spLocks noGrp="1"/>
          </p:cNvSpPr>
          <p:nvPr>
            <p:ph type="title"/>
          </p:nvPr>
        </p:nvSpPr>
        <p:spPr>
          <a:xfrm>
            <a:off x="457200" y="479425"/>
            <a:ext cx="8220075" cy="993775"/>
          </a:xfrm>
        </p:spPr>
        <p:txBody>
          <a:bodyPr/>
          <a:lstStyle/>
          <a:p>
            <a:r>
              <a:rPr lang="en-GB" b="0" dirty="0">
                <a:ea typeface="Calibri" panose="020F0502020204030204" pitchFamily="34" charset="0"/>
                <a:cs typeface="Times New Roman" panose="02020603050405020304" pitchFamily="18" charset="0"/>
              </a:rPr>
              <a:t>Equality and Equity</a:t>
            </a:r>
            <a:endParaRPr lang="en-GB" altLang="en-US" b="0" dirty="0"/>
          </a:p>
        </p:txBody>
      </p:sp>
      <p:sp>
        <p:nvSpPr>
          <p:cNvPr id="10243" name="Rectangle 2">
            <a:extLst>
              <a:ext uri="{FF2B5EF4-FFF2-40B4-BE49-F238E27FC236}">
                <a16:creationId xmlns:a16="http://schemas.microsoft.com/office/drawing/2014/main" id="{3918BCF7-74EB-4ABC-B36A-2737AC412C8B}"/>
              </a:ext>
            </a:extLst>
          </p:cNvPr>
          <p:cNvSpPr>
            <a:spLocks noChangeArrowheads="1"/>
          </p:cNvSpPr>
          <p:nvPr/>
        </p:nvSpPr>
        <p:spPr bwMode="auto">
          <a:xfrm>
            <a:off x="755650" y="1673567"/>
            <a:ext cx="7632700"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spcAft>
                <a:spcPts val="0"/>
              </a:spcAft>
            </a:pPr>
            <a:r>
              <a:rPr lang="en-GB" sz="2000" dirty="0">
                <a:latin typeface="Twinkl" pitchFamily="2" charset="77"/>
                <a:ea typeface="Calibri" panose="020F0502020204030204" pitchFamily="34" charset="0"/>
                <a:cs typeface="Times New Roman" panose="02020603050405020304" pitchFamily="18" charset="0"/>
              </a:rPr>
              <a:t>Imagine if all the patients who went to see a doctor were given a five-minute appointment then a plaster to make them better. </a:t>
            </a:r>
          </a:p>
          <a:p>
            <a:pPr>
              <a:spcAft>
                <a:spcPts val="0"/>
              </a:spcAft>
            </a:pPr>
            <a:endParaRPr lang="en-GB" sz="2000" dirty="0">
              <a:latin typeface="Calibri" panose="020F0502020204030204" pitchFamily="34" charset="0"/>
              <a:ea typeface="Calibri" panose="020F0502020204030204" pitchFamily="34" charset="0"/>
              <a:cs typeface="Times New Roman" panose="02020603050405020304" pitchFamily="18" charset="0"/>
            </a:endParaRPr>
          </a:p>
          <a:p>
            <a:r>
              <a:rPr lang="en-GB" sz="2000" dirty="0">
                <a:latin typeface="Twinkl" pitchFamily="2" charset="77"/>
                <a:ea typeface="Calibri" panose="020F0502020204030204" pitchFamily="34" charset="0"/>
                <a:cs typeface="Times New Roman" panose="02020603050405020304" pitchFamily="18" charset="0"/>
              </a:rPr>
              <a:t>They would have equal treatment, but it wouldn’t consider all of their illnesses; it wouldn’t give everyone the same chance of getting better. </a:t>
            </a:r>
          </a:p>
          <a:p>
            <a:endParaRPr lang="en-GB" sz="2000" dirty="0">
              <a:latin typeface="Twinkl" pitchFamily="2" charset="77"/>
              <a:ea typeface="Calibri" panose="020F0502020204030204" pitchFamily="34" charset="0"/>
              <a:cs typeface="Times New Roman" panose="02020603050405020304" pitchFamily="18" charset="0"/>
            </a:endParaRPr>
          </a:p>
          <a:p>
            <a:r>
              <a:rPr lang="en-GB" sz="2000" dirty="0">
                <a:latin typeface="Twinkl" pitchFamily="2" charset="77"/>
                <a:ea typeface="Calibri" panose="020F0502020204030204" pitchFamily="34" charset="0"/>
                <a:cs typeface="Times New Roman" panose="02020603050405020304" pitchFamily="18" charset="0"/>
              </a:rPr>
              <a:t>Even though everyone was treated </a:t>
            </a:r>
            <a:br>
              <a:rPr lang="en-GB" sz="2000" dirty="0">
                <a:latin typeface="Twinkl" pitchFamily="2" charset="77"/>
                <a:ea typeface="Calibri" panose="020F0502020204030204" pitchFamily="34" charset="0"/>
                <a:cs typeface="Times New Roman" panose="02020603050405020304" pitchFamily="18" charset="0"/>
              </a:rPr>
            </a:br>
            <a:r>
              <a:rPr lang="en-GB" sz="2000" dirty="0">
                <a:latin typeface="Twinkl" pitchFamily="2" charset="77"/>
                <a:ea typeface="Calibri" panose="020F0502020204030204" pitchFamily="34" charset="0"/>
                <a:cs typeface="Times New Roman" panose="02020603050405020304" pitchFamily="18" charset="0"/>
              </a:rPr>
              <a:t>with equality they wouldn’t be </a:t>
            </a:r>
            <a:br>
              <a:rPr lang="en-GB" sz="2000" dirty="0">
                <a:latin typeface="Twinkl" pitchFamily="2" charset="77"/>
                <a:ea typeface="Calibri" panose="020F0502020204030204" pitchFamily="34" charset="0"/>
                <a:cs typeface="Times New Roman" panose="02020603050405020304" pitchFamily="18" charset="0"/>
              </a:rPr>
            </a:br>
            <a:r>
              <a:rPr lang="en-GB" sz="2000" dirty="0">
                <a:latin typeface="Twinkl" pitchFamily="2" charset="77"/>
                <a:ea typeface="Calibri" panose="020F0502020204030204" pitchFamily="34" charset="0"/>
                <a:cs typeface="Times New Roman" panose="02020603050405020304" pitchFamily="18" charset="0"/>
              </a:rPr>
              <a:t>treated equitably.</a:t>
            </a:r>
            <a:endParaRPr lang="en-US" sz="2000"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42933" y="3523386"/>
            <a:ext cx="3640668" cy="2521285"/>
          </a:xfrm>
          <a:prstGeom prst="rect">
            <a:avLst/>
          </a:prstGeom>
        </p:spPr>
      </p:pic>
    </p:spTree>
    <p:extLst>
      <p:ext uri="{BB962C8B-B14F-4D97-AF65-F5344CB8AC3E}">
        <p14:creationId xmlns:p14="http://schemas.microsoft.com/office/powerpoint/2010/main" val="801121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fade">
                                      <p:cBhvr>
                                        <p:cTn id="7" dur="500"/>
                                        <p:tgtEl>
                                          <p:spTgt spid="1024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50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0243">
                                            <p:txEl>
                                              <p:pRg st="2" end="2"/>
                                            </p:txEl>
                                          </p:spTgt>
                                        </p:tgtEl>
                                        <p:attrNameLst>
                                          <p:attrName>style.visibility</p:attrName>
                                        </p:attrNameLst>
                                      </p:cBhvr>
                                      <p:to>
                                        <p:strVal val="visible"/>
                                      </p:to>
                                    </p:set>
                                    <p:animEffect transition="in" filter="fade">
                                      <p:cBhvr>
                                        <p:cTn id="16" dur="500"/>
                                        <p:tgtEl>
                                          <p:spTgt spid="1024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0243">
                                            <p:txEl>
                                              <p:pRg st="4" end="4"/>
                                            </p:txEl>
                                          </p:spTgt>
                                        </p:tgtEl>
                                        <p:attrNameLst>
                                          <p:attrName>style.visibility</p:attrName>
                                        </p:attrNameLst>
                                      </p:cBhvr>
                                      <p:to>
                                        <p:strVal val="visible"/>
                                      </p:to>
                                    </p:set>
                                    <p:animEffect transition="in" filter="fade">
                                      <p:cBhvr>
                                        <p:cTn id="21" dur="500"/>
                                        <p:tgtEl>
                                          <p:spTgt spid="1024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7D34D7D6-ED89-489E-8DBE-E168260DDF86}"/>
              </a:ext>
            </a:extLst>
          </p:cNvPr>
          <p:cNvSpPr>
            <a:spLocks noGrp="1"/>
          </p:cNvSpPr>
          <p:nvPr>
            <p:ph type="title"/>
          </p:nvPr>
        </p:nvSpPr>
        <p:spPr>
          <a:xfrm>
            <a:off x="457200" y="479425"/>
            <a:ext cx="8220075" cy="993775"/>
          </a:xfrm>
        </p:spPr>
        <p:txBody>
          <a:bodyPr/>
          <a:lstStyle/>
          <a:p>
            <a:r>
              <a:rPr lang="en-GB" b="0" dirty="0">
                <a:ea typeface="Calibri" panose="020F0502020204030204" pitchFamily="34" charset="0"/>
                <a:cs typeface="Times New Roman" panose="02020603050405020304" pitchFamily="18" charset="0"/>
              </a:rPr>
              <a:t>Equality and Equity</a:t>
            </a:r>
            <a:endParaRPr lang="en-GB" altLang="en-US" b="0" dirty="0"/>
          </a:p>
        </p:txBody>
      </p:sp>
      <p:sp>
        <p:nvSpPr>
          <p:cNvPr id="10243" name="Rectangle 2">
            <a:extLst>
              <a:ext uri="{FF2B5EF4-FFF2-40B4-BE49-F238E27FC236}">
                <a16:creationId xmlns:a16="http://schemas.microsoft.com/office/drawing/2014/main" id="{3918BCF7-74EB-4ABC-B36A-2737AC412C8B}"/>
              </a:ext>
            </a:extLst>
          </p:cNvPr>
          <p:cNvSpPr>
            <a:spLocks noChangeArrowheads="1"/>
          </p:cNvSpPr>
          <p:nvPr/>
        </p:nvSpPr>
        <p:spPr bwMode="auto">
          <a:xfrm>
            <a:off x="755650" y="1617134"/>
            <a:ext cx="7632700"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spcAft>
                <a:spcPts val="0"/>
              </a:spcAft>
            </a:pPr>
            <a:r>
              <a:rPr lang="en-GB" sz="2000" dirty="0">
                <a:latin typeface="Twinkl" pitchFamily="2" charset="77"/>
                <a:ea typeface="Calibri" panose="020F0502020204030204" pitchFamily="34" charset="0"/>
                <a:cs typeface="Times New Roman" panose="02020603050405020304" pitchFamily="18" charset="0"/>
              </a:rPr>
              <a:t>In a race on a running track, equality would mean all the runners should start from the same place. That’s fair! </a:t>
            </a:r>
          </a:p>
          <a:p>
            <a:pPr>
              <a:spcAft>
                <a:spcPts val="0"/>
              </a:spcAft>
            </a:pPr>
            <a:endParaRPr lang="en-GB" sz="2000" dirty="0">
              <a:latin typeface="Twinkl" pitchFamily="2" charset="77"/>
              <a:ea typeface="Calibri" panose="020F0502020204030204" pitchFamily="34" charset="0"/>
              <a:cs typeface="Times New Roman" panose="02020603050405020304" pitchFamily="18" charset="0"/>
            </a:endParaRPr>
          </a:p>
          <a:p>
            <a:pPr>
              <a:spcAft>
                <a:spcPts val="0"/>
              </a:spcAft>
            </a:pPr>
            <a:r>
              <a:rPr lang="en-GB" sz="2000" dirty="0">
                <a:latin typeface="Twinkl" pitchFamily="2" charset="77"/>
                <a:ea typeface="Calibri" panose="020F0502020204030204" pitchFamily="34" charset="0"/>
                <a:cs typeface="Times New Roman" panose="02020603050405020304" pitchFamily="18" charset="0"/>
              </a:rPr>
              <a:t>However, runners on the inside lane have a shorter distance round the track than runners in the outside lane. </a:t>
            </a:r>
          </a:p>
          <a:p>
            <a:pPr>
              <a:spcAft>
                <a:spcPts val="0"/>
              </a:spcAft>
            </a:pPr>
            <a:endParaRPr lang="en-GB" sz="2000" dirty="0">
              <a:latin typeface="Twinkl" pitchFamily="2" charset="77"/>
              <a:ea typeface="Calibri" panose="020F0502020204030204" pitchFamily="34" charset="0"/>
              <a:cs typeface="Times New Roman" panose="02020603050405020304" pitchFamily="18" charset="0"/>
            </a:endParaRPr>
          </a:p>
          <a:p>
            <a:pPr>
              <a:spcAft>
                <a:spcPts val="0"/>
              </a:spcAft>
            </a:pPr>
            <a:r>
              <a:rPr lang="en-GB" sz="2000" dirty="0">
                <a:latin typeface="Twinkl" pitchFamily="2" charset="77"/>
                <a:ea typeface="Calibri" panose="020F0502020204030204" pitchFamily="34" charset="0"/>
                <a:cs typeface="Times New Roman" panose="02020603050405020304" pitchFamily="18" charset="0"/>
              </a:rPr>
              <a:t>Being equal sometimes doesn’t give </a:t>
            </a:r>
            <a:br>
              <a:rPr lang="en-GB" sz="2000" dirty="0">
                <a:latin typeface="Twinkl" pitchFamily="2" charset="77"/>
                <a:ea typeface="Calibri" panose="020F0502020204030204" pitchFamily="34" charset="0"/>
                <a:cs typeface="Times New Roman" panose="02020603050405020304" pitchFamily="18" charset="0"/>
              </a:rPr>
            </a:br>
            <a:r>
              <a:rPr lang="en-GB" sz="2000" dirty="0">
                <a:latin typeface="Twinkl" pitchFamily="2" charset="77"/>
                <a:ea typeface="Calibri" panose="020F0502020204030204" pitchFamily="34" charset="0"/>
                <a:cs typeface="Times New Roman" panose="02020603050405020304" pitchFamily="18" charset="0"/>
              </a:rPr>
              <a:t>a fair chance for all. </a:t>
            </a:r>
          </a:p>
          <a:p>
            <a:pPr>
              <a:spcAft>
                <a:spcPts val="0"/>
              </a:spcAft>
            </a:pPr>
            <a:endParaRPr lang="en-GB" sz="2000" dirty="0">
              <a:latin typeface="Twinkl" pitchFamily="2" charset="77"/>
              <a:ea typeface="Calibri" panose="020F0502020204030204" pitchFamily="34" charset="0"/>
              <a:cs typeface="Times New Roman" panose="02020603050405020304" pitchFamily="18" charset="0"/>
            </a:endParaRPr>
          </a:p>
          <a:p>
            <a:pPr>
              <a:spcAft>
                <a:spcPts val="0"/>
              </a:spcAft>
            </a:pPr>
            <a:r>
              <a:rPr lang="en-GB" sz="2000" dirty="0">
                <a:latin typeface="Twinkl" pitchFamily="2" charset="77"/>
                <a:ea typeface="Calibri" panose="020F0502020204030204" pitchFamily="34" charset="0"/>
                <a:cs typeface="Times New Roman" panose="02020603050405020304" pitchFamily="18" charset="0"/>
              </a:rPr>
              <a:t>Equity means changing the starting </a:t>
            </a:r>
            <a:br>
              <a:rPr lang="en-GB" sz="2000" dirty="0">
                <a:latin typeface="Twinkl" pitchFamily="2" charset="77"/>
                <a:ea typeface="Calibri" panose="020F0502020204030204" pitchFamily="34" charset="0"/>
                <a:cs typeface="Times New Roman" panose="02020603050405020304" pitchFamily="18" charset="0"/>
              </a:rPr>
            </a:br>
            <a:r>
              <a:rPr lang="en-GB" sz="2000" dirty="0">
                <a:latin typeface="Twinkl" pitchFamily="2" charset="77"/>
                <a:ea typeface="Calibri" panose="020F0502020204030204" pitchFamily="34" charset="0"/>
                <a:cs typeface="Times New Roman" panose="02020603050405020304" pitchFamily="18" charset="0"/>
              </a:rPr>
              <a:t>position of each runner to make sure </a:t>
            </a:r>
            <a:br>
              <a:rPr lang="en-GB" sz="2000" dirty="0">
                <a:latin typeface="Twinkl" pitchFamily="2" charset="77"/>
                <a:ea typeface="Calibri" panose="020F0502020204030204" pitchFamily="34" charset="0"/>
                <a:cs typeface="Times New Roman" panose="02020603050405020304" pitchFamily="18" charset="0"/>
              </a:rPr>
            </a:br>
            <a:r>
              <a:rPr lang="en-GB" sz="2000" dirty="0">
                <a:latin typeface="Twinkl" pitchFamily="2" charset="77"/>
                <a:ea typeface="Calibri" panose="020F0502020204030204" pitchFamily="34" charset="0"/>
                <a:cs typeface="Times New Roman" panose="02020603050405020304" pitchFamily="18" charset="0"/>
              </a:rPr>
              <a:t>everyone has a fair chance.</a:t>
            </a:r>
            <a:endParaRPr lang="en-GB" sz="20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38272" y="3418523"/>
            <a:ext cx="2548683" cy="2779077"/>
          </a:xfrm>
          <a:prstGeom prst="rect">
            <a:avLst/>
          </a:prstGeom>
        </p:spPr>
      </p:pic>
    </p:spTree>
    <p:extLst>
      <p:ext uri="{BB962C8B-B14F-4D97-AF65-F5344CB8AC3E}">
        <p14:creationId xmlns:p14="http://schemas.microsoft.com/office/powerpoint/2010/main" val="80033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fade">
                                      <p:cBhvr>
                                        <p:cTn id="7" dur="500"/>
                                        <p:tgtEl>
                                          <p:spTgt spid="1024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50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0243">
                                            <p:txEl>
                                              <p:pRg st="2" end="2"/>
                                            </p:txEl>
                                          </p:spTgt>
                                        </p:tgtEl>
                                        <p:attrNameLst>
                                          <p:attrName>style.visibility</p:attrName>
                                        </p:attrNameLst>
                                      </p:cBhvr>
                                      <p:to>
                                        <p:strVal val="visible"/>
                                      </p:to>
                                    </p:set>
                                    <p:animEffect transition="in" filter="fade">
                                      <p:cBhvr>
                                        <p:cTn id="16" dur="500"/>
                                        <p:tgtEl>
                                          <p:spTgt spid="1024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0243">
                                            <p:txEl>
                                              <p:pRg st="4" end="4"/>
                                            </p:txEl>
                                          </p:spTgt>
                                        </p:tgtEl>
                                        <p:attrNameLst>
                                          <p:attrName>style.visibility</p:attrName>
                                        </p:attrNameLst>
                                      </p:cBhvr>
                                      <p:to>
                                        <p:strVal val="visible"/>
                                      </p:to>
                                    </p:set>
                                    <p:animEffect transition="in" filter="fade">
                                      <p:cBhvr>
                                        <p:cTn id="21" dur="500"/>
                                        <p:tgtEl>
                                          <p:spTgt spid="1024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0243">
                                            <p:txEl>
                                              <p:pRg st="6" end="6"/>
                                            </p:txEl>
                                          </p:spTgt>
                                        </p:tgtEl>
                                        <p:attrNameLst>
                                          <p:attrName>style.visibility</p:attrName>
                                        </p:attrNameLst>
                                      </p:cBhvr>
                                      <p:to>
                                        <p:strVal val="visible"/>
                                      </p:to>
                                    </p:set>
                                    <p:animEffect transition="in" filter="fade">
                                      <p:cBhvr>
                                        <p:cTn id="26" dur="500"/>
                                        <p:tgtEl>
                                          <p:spTgt spid="1024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7D34D7D6-ED89-489E-8DBE-E168260DDF86}"/>
              </a:ext>
            </a:extLst>
          </p:cNvPr>
          <p:cNvSpPr>
            <a:spLocks noGrp="1"/>
          </p:cNvSpPr>
          <p:nvPr>
            <p:ph type="title"/>
          </p:nvPr>
        </p:nvSpPr>
        <p:spPr>
          <a:xfrm>
            <a:off x="457200" y="479425"/>
            <a:ext cx="8220075" cy="993775"/>
          </a:xfrm>
        </p:spPr>
        <p:txBody>
          <a:bodyPr/>
          <a:lstStyle/>
          <a:p>
            <a:r>
              <a:rPr lang="en-GB" b="0" dirty="0">
                <a:ea typeface="Calibri" panose="020F0502020204030204" pitchFamily="34" charset="0"/>
                <a:cs typeface="Times New Roman" panose="02020603050405020304" pitchFamily="18" charset="0"/>
              </a:rPr>
              <a:t>Equality and Equity</a:t>
            </a:r>
            <a:endParaRPr lang="en-GB" altLang="en-US" b="0" dirty="0"/>
          </a:p>
        </p:txBody>
      </p:sp>
      <p:sp>
        <p:nvSpPr>
          <p:cNvPr id="10243" name="Rectangle 2">
            <a:extLst>
              <a:ext uri="{FF2B5EF4-FFF2-40B4-BE49-F238E27FC236}">
                <a16:creationId xmlns:a16="http://schemas.microsoft.com/office/drawing/2014/main" id="{3918BCF7-74EB-4ABC-B36A-2737AC412C8B}"/>
              </a:ext>
            </a:extLst>
          </p:cNvPr>
          <p:cNvSpPr>
            <a:spLocks noChangeArrowheads="1"/>
          </p:cNvSpPr>
          <p:nvPr/>
        </p:nvSpPr>
        <p:spPr bwMode="auto">
          <a:xfrm>
            <a:off x="755650" y="1651000"/>
            <a:ext cx="7632700"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a:spcAft>
                <a:spcPts val="0"/>
              </a:spcAft>
            </a:pPr>
            <a:r>
              <a:rPr lang="en-US" sz="2600" dirty="0">
                <a:latin typeface="Twinkl" pitchFamily="2" charset="77"/>
                <a:ea typeface="Calibri" panose="020F0502020204030204" pitchFamily="34" charset="0"/>
                <a:cs typeface="Times New Roman" panose="02020603050405020304" pitchFamily="18" charset="0"/>
              </a:rPr>
              <a:t>Remember,</a:t>
            </a:r>
            <a:r>
              <a:rPr lang="en-US" sz="2600" b="1" dirty="0">
                <a:latin typeface="Twinkl" pitchFamily="2" charset="77"/>
                <a:ea typeface="Calibri" panose="020F0502020204030204" pitchFamily="34" charset="0"/>
                <a:cs typeface="Times New Roman" panose="02020603050405020304" pitchFamily="18" charset="0"/>
              </a:rPr>
              <a:t> </a:t>
            </a:r>
            <a:r>
              <a:rPr lang="en-US" sz="2600" b="1" dirty="0">
                <a:solidFill>
                  <a:srgbClr val="00A7E6"/>
                </a:solidFill>
                <a:latin typeface="Twinkl" pitchFamily="2" charset="77"/>
                <a:ea typeface="Calibri" panose="020F0502020204030204" pitchFamily="34" charset="0"/>
                <a:cs typeface="Times New Roman" panose="02020603050405020304" pitchFamily="18" charset="0"/>
              </a:rPr>
              <a:t>equality</a:t>
            </a:r>
            <a:r>
              <a:rPr lang="en-US" sz="2600" b="1" dirty="0">
                <a:latin typeface="Twinkl" pitchFamily="2" charset="77"/>
                <a:ea typeface="Calibri" panose="020F0502020204030204" pitchFamily="34" charset="0"/>
                <a:cs typeface="Times New Roman" panose="02020603050405020304" pitchFamily="18" charset="0"/>
              </a:rPr>
              <a:t> </a:t>
            </a:r>
            <a:r>
              <a:rPr lang="en-US" sz="2600" dirty="0">
                <a:latin typeface="Twinkl" pitchFamily="2" charset="77"/>
                <a:ea typeface="Calibri" panose="020F0502020204030204" pitchFamily="34" charset="0"/>
                <a:cs typeface="Times New Roman" panose="02020603050405020304" pitchFamily="18" charset="0"/>
              </a:rPr>
              <a:t>is when we make sure </a:t>
            </a:r>
            <a:br>
              <a:rPr lang="en-US" sz="2600" dirty="0">
                <a:latin typeface="Twinkl" pitchFamily="2" charset="77"/>
                <a:ea typeface="Calibri" panose="020F0502020204030204" pitchFamily="34" charset="0"/>
                <a:cs typeface="Times New Roman" panose="02020603050405020304" pitchFamily="18" charset="0"/>
              </a:rPr>
            </a:br>
            <a:r>
              <a:rPr lang="en-US" sz="2600" dirty="0">
                <a:latin typeface="Twinkl" pitchFamily="2" charset="77"/>
                <a:ea typeface="Calibri" panose="020F0502020204030204" pitchFamily="34" charset="0"/>
                <a:cs typeface="Times New Roman" panose="02020603050405020304" pitchFamily="18" charset="0"/>
              </a:rPr>
              <a:t>that everyone is treated </a:t>
            </a:r>
            <a:r>
              <a:rPr lang="en-US" sz="2600" b="1" dirty="0">
                <a:solidFill>
                  <a:srgbClr val="00A7E6"/>
                </a:solidFill>
                <a:latin typeface="Twinkl" pitchFamily="2" charset="77"/>
                <a:ea typeface="Calibri" panose="020F0502020204030204" pitchFamily="34" charset="0"/>
                <a:cs typeface="Times New Roman" panose="02020603050405020304" pitchFamily="18" charset="0"/>
              </a:rPr>
              <a:t>equally</a:t>
            </a:r>
            <a:r>
              <a:rPr lang="en-US" sz="2600" dirty="0">
                <a:latin typeface="Twinkl" pitchFamily="2" charset="77"/>
                <a:ea typeface="Calibri" panose="020F0502020204030204" pitchFamily="34" charset="0"/>
                <a:cs typeface="Times New Roman" panose="02020603050405020304" pitchFamily="18" charset="0"/>
              </a:rPr>
              <a:t>.</a:t>
            </a:r>
          </a:p>
          <a:p>
            <a:pPr algn="ctr">
              <a:spcAft>
                <a:spcPts val="0"/>
              </a:spcAft>
            </a:pPr>
            <a:endParaRPr lang="en-US" sz="2600" dirty="0">
              <a:latin typeface="Twinkl" pitchFamily="2" charset="77"/>
              <a:ea typeface="Calibri" panose="020F0502020204030204" pitchFamily="34" charset="0"/>
              <a:cs typeface="Times New Roman" panose="02020603050405020304" pitchFamily="18" charset="0"/>
            </a:endParaRPr>
          </a:p>
          <a:p>
            <a:pPr algn="ctr">
              <a:spcAft>
                <a:spcPts val="0"/>
              </a:spcAft>
            </a:pPr>
            <a:endParaRPr lang="en-US" sz="2600" dirty="0">
              <a:latin typeface="Twinkl" pitchFamily="2" charset="77"/>
              <a:ea typeface="Calibri" panose="020F0502020204030204" pitchFamily="34" charset="0"/>
              <a:cs typeface="Times New Roman" panose="02020603050405020304" pitchFamily="18" charset="0"/>
            </a:endParaRPr>
          </a:p>
          <a:p>
            <a:pPr algn="ctr">
              <a:spcAft>
                <a:spcPts val="0"/>
              </a:spcAft>
            </a:pPr>
            <a:r>
              <a:rPr lang="en-US" sz="2600" dirty="0">
                <a:latin typeface="Twinkl" pitchFamily="2" charset="77"/>
                <a:ea typeface="Calibri" panose="020F0502020204030204" pitchFamily="34" charset="0"/>
                <a:cs typeface="Times New Roman" panose="02020603050405020304" pitchFamily="18" charset="0"/>
              </a:rPr>
              <a:t>Being treated equally sometimes doesn’t </a:t>
            </a:r>
            <a:br>
              <a:rPr lang="en-US" sz="2600" dirty="0">
                <a:latin typeface="Twinkl" pitchFamily="2" charset="77"/>
                <a:ea typeface="Calibri" panose="020F0502020204030204" pitchFamily="34" charset="0"/>
                <a:cs typeface="Times New Roman" panose="02020603050405020304" pitchFamily="18" charset="0"/>
              </a:rPr>
            </a:br>
            <a:r>
              <a:rPr lang="en-US" sz="2600" dirty="0">
                <a:latin typeface="Twinkl" pitchFamily="2" charset="77"/>
                <a:ea typeface="Calibri" panose="020F0502020204030204" pitchFamily="34" charset="0"/>
                <a:cs typeface="Times New Roman" panose="02020603050405020304" pitchFamily="18" charset="0"/>
              </a:rPr>
              <a:t>make things fair for everyone.</a:t>
            </a:r>
          </a:p>
          <a:p>
            <a:pPr algn="ctr">
              <a:spcAft>
                <a:spcPts val="0"/>
              </a:spcAft>
            </a:pPr>
            <a:endParaRPr lang="en-US" sz="2600" dirty="0">
              <a:latin typeface="Twinkl" pitchFamily="2" charset="77"/>
              <a:ea typeface="Calibri" panose="020F0502020204030204" pitchFamily="34" charset="0"/>
              <a:cs typeface="Times New Roman" panose="02020603050405020304" pitchFamily="18" charset="0"/>
            </a:endParaRPr>
          </a:p>
          <a:p>
            <a:pPr algn="ctr">
              <a:spcAft>
                <a:spcPts val="0"/>
              </a:spcAft>
            </a:pPr>
            <a:endParaRPr lang="en-US" sz="2600" dirty="0">
              <a:latin typeface="Twinkl" pitchFamily="2" charset="77"/>
              <a:ea typeface="Calibri" panose="020F0502020204030204" pitchFamily="34" charset="0"/>
              <a:cs typeface="Times New Roman" panose="02020603050405020304" pitchFamily="18" charset="0"/>
            </a:endParaRPr>
          </a:p>
          <a:p>
            <a:pPr algn="ctr">
              <a:spcAft>
                <a:spcPts val="0"/>
              </a:spcAft>
            </a:pPr>
            <a:r>
              <a:rPr lang="en-US" sz="2600" b="1" dirty="0">
                <a:solidFill>
                  <a:srgbClr val="00A7E6"/>
                </a:solidFill>
                <a:latin typeface="Twinkl" pitchFamily="2" charset="77"/>
                <a:ea typeface="Calibri" panose="020F0502020204030204" pitchFamily="34" charset="0"/>
                <a:cs typeface="Times New Roman" panose="02020603050405020304" pitchFamily="18" charset="0"/>
              </a:rPr>
              <a:t>Equity</a:t>
            </a:r>
            <a:r>
              <a:rPr lang="en-US" sz="2600" dirty="0">
                <a:latin typeface="Twinkl" pitchFamily="2" charset="77"/>
                <a:ea typeface="Calibri" panose="020F0502020204030204" pitchFamily="34" charset="0"/>
                <a:cs typeface="Times New Roman" panose="02020603050405020304" pitchFamily="18" charset="0"/>
              </a:rPr>
              <a:t> takes into account different people’s </a:t>
            </a:r>
            <a:br>
              <a:rPr lang="en-US" sz="2600" dirty="0">
                <a:latin typeface="Twinkl" pitchFamily="2" charset="77"/>
                <a:ea typeface="Calibri" panose="020F0502020204030204" pitchFamily="34" charset="0"/>
                <a:cs typeface="Times New Roman" panose="02020603050405020304" pitchFamily="18" charset="0"/>
              </a:rPr>
            </a:br>
            <a:r>
              <a:rPr lang="en-US" sz="2600" dirty="0">
                <a:latin typeface="Twinkl" pitchFamily="2" charset="77"/>
                <a:ea typeface="Calibri" panose="020F0502020204030204" pitchFamily="34" charset="0"/>
                <a:cs typeface="Times New Roman" panose="02020603050405020304" pitchFamily="18" charset="0"/>
              </a:rPr>
              <a:t>needs so that they </a:t>
            </a:r>
            <a:r>
              <a:rPr lang="en-US" sz="2600" b="1" dirty="0">
                <a:solidFill>
                  <a:srgbClr val="00A7E6"/>
                </a:solidFill>
                <a:latin typeface="Twinkl" pitchFamily="2" charset="77"/>
                <a:ea typeface="Calibri" panose="020F0502020204030204" pitchFamily="34" charset="0"/>
                <a:cs typeface="Times New Roman" panose="02020603050405020304" pitchFamily="18" charset="0"/>
              </a:rPr>
              <a:t>can</a:t>
            </a:r>
            <a:r>
              <a:rPr lang="en-US" sz="2600" dirty="0">
                <a:latin typeface="Twinkl" pitchFamily="2" charset="77"/>
                <a:ea typeface="Calibri" panose="020F0502020204030204" pitchFamily="34" charset="0"/>
                <a:cs typeface="Times New Roman" panose="02020603050405020304" pitchFamily="18" charset="0"/>
              </a:rPr>
              <a:t> be treated fairly.</a:t>
            </a:r>
            <a:endParaRPr lang="en-GB" sz="2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09722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fade">
                                      <p:cBhvr>
                                        <p:cTn id="7" dur="500"/>
                                        <p:tgtEl>
                                          <p:spTgt spid="102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43">
                                            <p:txEl>
                                              <p:pRg st="3" end="3"/>
                                            </p:txEl>
                                          </p:spTgt>
                                        </p:tgtEl>
                                        <p:attrNameLst>
                                          <p:attrName>style.visibility</p:attrName>
                                        </p:attrNameLst>
                                      </p:cBhvr>
                                      <p:to>
                                        <p:strVal val="visible"/>
                                      </p:to>
                                    </p:set>
                                    <p:animEffect transition="in" filter="fade">
                                      <p:cBhvr>
                                        <p:cTn id="12" dur="500"/>
                                        <p:tgtEl>
                                          <p:spTgt spid="1024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43">
                                            <p:txEl>
                                              <p:pRg st="6" end="6"/>
                                            </p:txEl>
                                          </p:spTgt>
                                        </p:tgtEl>
                                        <p:attrNameLst>
                                          <p:attrName>style.visibility</p:attrName>
                                        </p:attrNameLst>
                                      </p:cBhvr>
                                      <p:to>
                                        <p:strVal val="visible"/>
                                      </p:to>
                                    </p:set>
                                    <p:animEffect transition="in" filter="fade">
                                      <p:cBhvr>
                                        <p:cTn id="17" dur="500"/>
                                        <p:tgtEl>
                                          <p:spTgt spid="1024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7D34D7D6-ED89-489E-8DBE-E168260DDF86}"/>
              </a:ext>
            </a:extLst>
          </p:cNvPr>
          <p:cNvSpPr>
            <a:spLocks noGrp="1"/>
          </p:cNvSpPr>
          <p:nvPr>
            <p:ph type="title"/>
          </p:nvPr>
        </p:nvSpPr>
        <p:spPr>
          <a:xfrm>
            <a:off x="457200" y="479425"/>
            <a:ext cx="8220075" cy="993775"/>
          </a:xfrm>
        </p:spPr>
        <p:txBody>
          <a:bodyPr/>
          <a:lstStyle/>
          <a:p>
            <a:r>
              <a:rPr lang="en-GB" b="0" dirty="0">
                <a:ea typeface="Calibri" panose="020F0502020204030204" pitchFamily="34" charset="0"/>
                <a:cs typeface="Times New Roman" panose="02020603050405020304" pitchFamily="18" charset="0"/>
              </a:rPr>
              <a:t>Equality and Equity</a:t>
            </a:r>
            <a:endParaRPr lang="en-GB" altLang="en-US" b="0" dirty="0"/>
          </a:p>
        </p:txBody>
      </p:sp>
      <p:sp>
        <p:nvSpPr>
          <p:cNvPr id="10243" name="Rectangle 2">
            <a:extLst>
              <a:ext uri="{FF2B5EF4-FFF2-40B4-BE49-F238E27FC236}">
                <a16:creationId xmlns:a16="http://schemas.microsoft.com/office/drawing/2014/main" id="{3918BCF7-74EB-4ABC-B36A-2737AC412C8B}"/>
              </a:ext>
            </a:extLst>
          </p:cNvPr>
          <p:cNvSpPr>
            <a:spLocks noChangeArrowheads="1"/>
          </p:cNvSpPr>
          <p:nvPr/>
        </p:nvSpPr>
        <p:spPr bwMode="auto">
          <a:xfrm>
            <a:off x="755650" y="1637777"/>
            <a:ext cx="7632700"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spcAft>
                <a:spcPts val="0"/>
              </a:spcAft>
            </a:pPr>
            <a:r>
              <a:rPr lang="en-US" sz="2000" dirty="0">
                <a:latin typeface="Twinkl" pitchFamily="2" charset="77"/>
                <a:ea typeface="Calibri" panose="020F0502020204030204" pitchFamily="34" charset="0"/>
                <a:cs typeface="Times New Roman" panose="02020603050405020304" pitchFamily="18" charset="0"/>
              </a:rPr>
              <a:t>Can you think about what </a:t>
            </a:r>
            <a:r>
              <a:rPr lang="en-US" sz="2000" b="1" dirty="0">
                <a:solidFill>
                  <a:srgbClr val="00A7E6"/>
                </a:solidFill>
                <a:latin typeface="Twinkl" pitchFamily="2" charset="77"/>
                <a:ea typeface="Calibri" panose="020F0502020204030204" pitchFamily="34" charset="0"/>
                <a:cs typeface="Times New Roman" panose="02020603050405020304" pitchFamily="18" charset="0"/>
              </a:rPr>
              <a:t>equality</a:t>
            </a:r>
            <a:r>
              <a:rPr lang="en-US" sz="2000" dirty="0">
                <a:latin typeface="Twinkl" pitchFamily="2" charset="77"/>
                <a:ea typeface="Calibri" panose="020F0502020204030204" pitchFamily="34" charset="0"/>
                <a:cs typeface="Times New Roman" panose="02020603050405020304" pitchFamily="18" charset="0"/>
              </a:rPr>
              <a:t> or </a:t>
            </a:r>
            <a:r>
              <a:rPr lang="en-US" sz="2000" b="1" dirty="0">
                <a:solidFill>
                  <a:srgbClr val="00A7E6"/>
                </a:solidFill>
                <a:latin typeface="Twinkl" pitchFamily="2" charset="77"/>
                <a:ea typeface="Calibri" panose="020F0502020204030204" pitchFamily="34" charset="0"/>
                <a:cs typeface="Times New Roman" panose="02020603050405020304" pitchFamily="18" charset="0"/>
              </a:rPr>
              <a:t>equity</a:t>
            </a:r>
            <a:r>
              <a:rPr lang="en-US" sz="2000" dirty="0">
                <a:latin typeface="Twinkl" pitchFamily="2" charset="77"/>
                <a:ea typeface="Calibri" panose="020F0502020204030204" pitchFamily="34" charset="0"/>
                <a:cs typeface="Times New Roman" panose="02020603050405020304" pitchFamily="18" charset="0"/>
              </a:rPr>
              <a:t> look like in your school, community or at home?</a:t>
            </a:r>
          </a:p>
          <a:p>
            <a:pPr>
              <a:spcAft>
                <a:spcPts val="0"/>
              </a:spcAft>
            </a:pPr>
            <a:endParaRPr lang="en-GB" sz="2000" dirty="0">
              <a:latin typeface="Calibri" panose="020F0502020204030204" pitchFamily="34" charset="0"/>
              <a:ea typeface="Calibri" panose="020F0502020204030204" pitchFamily="34" charset="0"/>
              <a:cs typeface="Times New Roman" panose="02020603050405020304" pitchFamily="18" charset="0"/>
            </a:endParaRPr>
          </a:p>
          <a:p>
            <a:r>
              <a:rPr lang="en-US" sz="2000" dirty="0">
                <a:latin typeface="Twinkl" pitchFamily="2" charset="77"/>
                <a:ea typeface="Calibri" panose="020F0502020204030204" pitchFamily="34" charset="0"/>
                <a:cs typeface="Times New Roman" panose="02020603050405020304" pitchFamily="18" charset="0"/>
              </a:rPr>
              <a:t>It might be having an automatic door to your school so that everyone can get in and out of the building more easily.</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sz="2000" dirty="0">
                <a:latin typeface="Twinkl" pitchFamily="2" charset="77"/>
                <a:ea typeface="Calibri" panose="020F0502020204030204" pitchFamily="34" charset="0"/>
                <a:cs typeface="Times New Roman" panose="02020603050405020304" pitchFamily="18" charset="0"/>
              </a:rPr>
              <a:t>It might be giving someone extra help in school so that they can achieve success like their class mates.</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sz="2000" dirty="0">
                <a:latin typeface="Twinkl" pitchFamily="2" charset="77"/>
                <a:ea typeface="Calibri" panose="020F0502020204030204" pitchFamily="34" charset="0"/>
                <a:cs typeface="Times New Roman" panose="02020603050405020304" pitchFamily="18" charset="0"/>
              </a:rPr>
              <a:t> </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sz="2000" dirty="0">
                <a:latin typeface="Twinkl" pitchFamily="2" charset="77"/>
                <a:ea typeface="Calibri" panose="020F0502020204030204" pitchFamily="34" charset="0"/>
                <a:cs typeface="Times New Roman" panose="02020603050405020304" pitchFamily="18" charset="0"/>
              </a:rPr>
              <a:t>It might be having a Homework Club in </a:t>
            </a:r>
            <a:br>
              <a:rPr lang="en-US" sz="2000" dirty="0">
                <a:latin typeface="Twinkl" pitchFamily="2" charset="77"/>
                <a:ea typeface="Calibri" panose="020F0502020204030204" pitchFamily="34" charset="0"/>
                <a:cs typeface="Times New Roman" panose="02020603050405020304" pitchFamily="18" charset="0"/>
              </a:rPr>
            </a:br>
            <a:r>
              <a:rPr lang="en-US" sz="2000" dirty="0">
                <a:latin typeface="Twinkl" pitchFamily="2" charset="77"/>
                <a:ea typeface="Calibri" panose="020F0502020204030204" pitchFamily="34" charset="0"/>
                <a:cs typeface="Times New Roman" panose="02020603050405020304" pitchFamily="18" charset="0"/>
              </a:rPr>
              <a:t>school so that children who can’t work </a:t>
            </a:r>
            <a:br>
              <a:rPr lang="en-US" sz="2000" dirty="0">
                <a:latin typeface="Twinkl" pitchFamily="2" charset="77"/>
                <a:ea typeface="Calibri" panose="020F0502020204030204" pitchFamily="34" charset="0"/>
                <a:cs typeface="Times New Roman" panose="02020603050405020304" pitchFamily="18" charset="0"/>
              </a:rPr>
            </a:br>
            <a:r>
              <a:rPr lang="en-US" sz="2000" dirty="0">
                <a:latin typeface="Twinkl" pitchFamily="2" charset="77"/>
                <a:ea typeface="Calibri" panose="020F0502020204030204" pitchFamily="34" charset="0"/>
                <a:cs typeface="Times New Roman" panose="02020603050405020304" pitchFamily="18" charset="0"/>
              </a:rPr>
              <a:t>at home can still complete their tasks.</a:t>
            </a:r>
            <a:endParaRPr lang="en-GB" sz="20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75920" y="3983044"/>
            <a:ext cx="2912430" cy="2146294"/>
          </a:xfrm>
          <a:prstGeom prst="rect">
            <a:avLst/>
          </a:prstGeom>
        </p:spPr>
      </p:pic>
    </p:spTree>
    <p:extLst>
      <p:ext uri="{BB962C8B-B14F-4D97-AF65-F5344CB8AC3E}">
        <p14:creationId xmlns:p14="http://schemas.microsoft.com/office/powerpoint/2010/main" val="2179349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fade">
                                      <p:cBhvr>
                                        <p:cTn id="7" dur="500"/>
                                        <p:tgtEl>
                                          <p:spTgt spid="102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43">
                                            <p:txEl>
                                              <p:pRg st="2" end="2"/>
                                            </p:txEl>
                                          </p:spTgt>
                                        </p:tgtEl>
                                        <p:attrNameLst>
                                          <p:attrName>style.visibility</p:attrName>
                                        </p:attrNameLst>
                                      </p:cBhvr>
                                      <p:to>
                                        <p:strVal val="visible"/>
                                      </p:to>
                                    </p:set>
                                    <p:animEffect transition="in" filter="fade">
                                      <p:cBhvr>
                                        <p:cTn id="12" dur="500"/>
                                        <p:tgtEl>
                                          <p:spTgt spid="1024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43">
                                            <p:txEl>
                                              <p:pRg st="4" end="4"/>
                                            </p:txEl>
                                          </p:spTgt>
                                        </p:tgtEl>
                                        <p:attrNameLst>
                                          <p:attrName>style.visibility</p:attrName>
                                        </p:attrNameLst>
                                      </p:cBhvr>
                                      <p:to>
                                        <p:strVal val="visible"/>
                                      </p:to>
                                    </p:set>
                                    <p:animEffect transition="in" filter="fade">
                                      <p:cBhvr>
                                        <p:cTn id="17" dur="500"/>
                                        <p:tgtEl>
                                          <p:spTgt spid="10243">
                                            <p:txEl>
                                              <p:pRg st="4" end="4"/>
                                            </p:txEl>
                                          </p:spTgt>
                                        </p:tgtEl>
                                      </p:cBhvr>
                                    </p:animEffect>
                                  </p:childTnLst>
                                </p:cTn>
                              </p:par>
                            </p:childTnLst>
                          </p:cTn>
                        </p:par>
                        <p:par>
                          <p:cTn id="18" fill="hold">
                            <p:stCondLst>
                              <p:cond delay="500"/>
                            </p:stCondLst>
                            <p:childTnLst>
                              <p:par>
                                <p:cTn id="19" presetID="10" presetClass="entr" presetSubtype="0" fill="hold" nodeType="afterEffect">
                                  <p:stCondLst>
                                    <p:cond delay="50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0243">
                                            <p:txEl>
                                              <p:pRg st="6" end="6"/>
                                            </p:txEl>
                                          </p:spTgt>
                                        </p:tgtEl>
                                        <p:attrNameLst>
                                          <p:attrName>style.visibility</p:attrName>
                                        </p:attrNameLst>
                                      </p:cBhvr>
                                      <p:to>
                                        <p:strVal val="visible"/>
                                      </p:to>
                                    </p:set>
                                    <p:animEffect transition="in" filter="fade">
                                      <p:cBhvr>
                                        <p:cTn id="26" dur="500"/>
                                        <p:tgtEl>
                                          <p:spTgt spid="1024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7D34D7D6-ED89-489E-8DBE-E168260DDF86}"/>
              </a:ext>
            </a:extLst>
          </p:cNvPr>
          <p:cNvSpPr>
            <a:spLocks noGrp="1"/>
          </p:cNvSpPr>
          <p:nvPr>
            <p:ph type="title"/>
          </p:nvPr>
        </p:nvSpPr>
        <p:spPr>
          <a:xfrm>
            <a:off x="457200" y="479425"/>
            <a:ext cx="8220075" cy="993775"/>
          </a:xfrm>
        </p:spPr>
        <p:txBody>
          <a:bodyPr/>
          <a:lstStyle/>
          <a:p>
            <a:r>
              <a:rPr lang="en-GB" b="0" dirty="0">
                <a:ea typeface="Calibri" panose="020F0502020204030204" pitchFamily="34" charset="0"/>
                <a:cs typeface="Times New Roman" panose="02020603050405020304" pitchFamily="18" charset="0"/>
              </a:rPr>
              <a:t>Equality and Equity</a:t>
            </a:r>
            <a:endParaRPr lang="en-GB" altLang="en-US" b="0" dirty="0"/>
          </a:p>
        </p:txBody>
      </p:sp>
      <p:sp>
        <p:nvSpPr>
          <p:cNvPr id="10243" name="Rectangle 2">
            <a:extLst>
              <a:ext uri="{FF2B5EF4-FFF2-40B4-BE49-F238E27FC236}">
                <a16:creationId xmlns:a16="http://schemas.microsoft.com/office/drawing/2014/main" id="{3918BCF7-74EB-4ABC-B36A-2737AC412C8B}"/>
              </a:ext>
            </a:extLst>
          </p:cNvPr>
          <p:cNvSpPr>
            <a:spLocks noChangeArrowheads="1"/>
          </p:cNvSpPr>
          <p:nvPr/>
        </p:nvSpPr>
        <p:spPr bwMode="auto">
          <a:xfrm>
            <a:off x="755650" y="1693334"/>
            <a:ext cx="76327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spcAft>
                <a:spcPts val="0"/>
              </a:spcAft>
            </a:pPr>
            <a:r>
              <a:rPr lang="en-US" sz="2000" dirty="0">
                <a:latin typeface="Twinkl" pitchFamily="2" charset="77"/>
                <a:ea typeface="Calibri" panose="020F0502020204030204" pitchFamily="34" charset="0"/>
                <a:cs typeface="Times New Roman" panose="02020603050405020304" pitchFamily="18" charset="0"/>
              </a:rPr>
              <a:t>It might be adapting a sports activity for younger children </a:t>
            </a:r>
            <a:br>
              <a:rPr lang="en-US" sz="2000" dirty="0">
                <a:latin typeface="Twinkl" pitchFamily="2" charset="77"/>
                <a:ea typeface="Calibri" panose="020F0502020204030204" pitchFamily="34" charset="0"/>
                <a:cs typeface="Times New Roman" panose="02020603050405020304" pitchFamily="18" charset="0"/>
              </a:rPr>
            </a:br>
            <a:r>
              <a:rPr lang="en-US" sz="2000" dirty="0">
                <a:latin typeface="Twinkl" pitchFamily="2" charset="77"/>
                <a:ea typeface="Calibri" panose="020F0502020204030204" pitchFamily="34" charset="0"/>
                <a:cs typeface="Times New Roman" panose="02020603050405020304" pitchFamily="18" charset="0"/>
              </a:rPr>
              <a:t>so that they can still score points on Sports Day.</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sz="2000" dirty="0">
                <a:latin typeface="Twinkl" pitchFamily="2" charset="77"/>
                <a:ea typeface="Calibri" panose="020F0502020204030204" pitchFamily="34" charset="0"/>
                <a:cs typeface="Times New Roman" panose="02020603050405020304" pitchFamily="18" charset="0"/>
              </a:rPr>
              <a:t> </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sz="2000" dirty="0">
                <a:latin typeface="Twinkl" pitchFamily="2" charset="77"/>
                <a:ea typeface="Calibri" panose="020F0502020204030204" pitchFamily="34" charset="0"/>
                <a:cs typeface="Times New Roman" panose="02020603050405020304" pitchFamily="18" charset="0"/>
              </a:rPr>
              <a:t>It might be having marked parking spaces </a:t>
            </a:r>
            <a:br>
              <a:rPr lang="en-US" sz="2000" dirty="0">
                <a:latin typeface="Twinkl" pitchFamily="2" charset="77"/>
                <a:ea typeface="Calibri" panose="020F0502020204030204" pitchFamily="34" charset="0"/>
                <a:cs typeface="Times New Roman" panose="02020603050405020304" pitchFamily="18" charset="0"/>
              </a:rPr>
            </a:br>
            <a:r>
              <a:rPr lang="en-US" sz="2000" dirty="0">
                <a:latin typeface="Twinkl" pitchFamily="2" charset="77"/>
                <a:ea typeface="Calibri" panose="020F0502020204030204" pitchFamily="34" charset="0"/>
                <a:cs typeface="Times New Roman" panose="02020603050405020304" pitchFamily="18" charset="0"/>
              </a:rPr>
              <a:t>for disabled people so that they can access </a:t>
            </a:r>
            <a:br>
              <a:rPr lang="en-US" sz="2000" dirty="0">
                <a:latin typeface="Twinkl" pitchFamily="2" charset="77"/>
                <a:ea typeface="Calibri" panose="020F0502020204030204" pitchFamily="34" charset="0"/>
                <a:cs typeface="Times New Roman" panose="02020603050405020304" pitchFamily="18" charset="0"/>
              </a:rPr>
            </a:br>
            <a:r>
              <a:rPr lang="en-US" sz="2000" dirty="0">
                <a:latin typeface="Twinkl" pitchFamily="2" charset="77"/>
                <a:ea typeface="Calibri" panose="020F0502020204030204" pitchFamily="34" charset="0"/>
                <a:cs typeface="Times New Roman" panose="02020603050405020304" pitchFamily="18" charset="0"/>
              </a:rPr>
              <a:t>shops or services more easily.</a:t>
            </a:r>
            <a:endParaRPr lang="en-GB" sz="2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Rounded Rectangle 4"/>
          <p:cNvSpPr/>
          <p:nvPr/>
        </p:nvSpPr>
        <p:spPr>
          <a:xfrm>
            <a:off x="755650" y="3985585"/>
            <a:ext cx="4298950" cy="479750"/>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dirty="0">
                <a:latin typeface="Twinkl" pitchFamily="2" charset="77"/>
                <a:ea typeface="Calibri" panose="020F0502020204030204" pitchFamily="34" charset="0"/>
                <a:cs typeface="Times New Roman" panose="02020603050405020304" pitchFamily="18" charset="0"/>
              </a:rPr>
              <a:t>Try and think of some other examples.</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3334" y="2395403"/>
            <a:ext cx="2696217" cy="3733936"/>
          </a:xfrm>
          <a:prstGeom prst="rect">
            <a:avLst/>
          </a:prstGeom>
        </p:spPr>
      </p:pic>
    </p:spTree>
    <p:extLst>
      <p:ext uri="{BB962C8B-B14F-4D97-AF65-F5344CB8AC3E}">
        <p14:creationId xmlns:p14="http://schemas.microsoft.com/office/powerpoint/2010/main" val="1883148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fade">
                                      <p:cBhvr>
                                        <p:cTn id="7" dur="500"/>
                                        <p:tgtEl>
                                          <p:spTgt spid="102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43">
                                            <p:txEl>
                                              <p:pRg st="2" end="2"/>
                                            </p:txEl>
                                          </p:spTgt>
                                        </p:tgtEl>
                                        <p:attrNameLst>
                                          <p:attrName>style.visibility</p:attrName>
                                        </p:attrNameLst>
                                      </p:cBhvr>
                                      <p:to>
                                        <p:strVal val="visible"/>
                                      </p:to>
                                    </p:set>
                                    <p:animEffect transition="in" filter="fade">
                                      <p:cBhvr>
                                        <p:cTn id="12" dur="500"/>
                                        <p:tgtEl>
                                          <p:spTgt spid="10243">
                                            <p:txEl>
                                              <p:pRg st="2" end="2"/>
                                            </p:txEl>
                                          </p:spTgt>
                                        </p:tgtEl>
                                      </p:cBhvr>
                                    </p:animEffect>
                                  </p:childTnLst>
                                </p:cTn>
                              </p:par>
                            </p:childTnLst>
                          </p:cTn>
                        </p:par>
                        <p:par>
                          <p:cTn id="13" fill="hold">
                            <p:stCondLst>
                              <p:cond delay="500"/>
                            </p:stCondLst>
                            <p:childTnLst>
                              <p:par>
                                <p:cTn id="14" presetID="10" presetClass="entr" presetSubtype="0" fill="hold" nodeType="after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393" y="434689"/>
            <a:ext cx="8220075" cy="994306"/>
          </a:xfrm>
        </p:spPr>
        <p:txBody>
          <a:bodyPr/>
          <a:lstStyle/>
          <a:p>
            <a:pPr algn="ctr"/>
            <a:r>
              <a:rPr lang="en-GB" sz="2800" dirty="0"/>
              <a:t>Helpful Hints</a:t>
            </a:r>
            <a:endParaRPr lang="en-GB" sz="2800" dirty="0">
              <a:latin typeface="Twinkl" pitchFamily="2" charset="0"/>
            </a:endParaRPr>
          </a:p>
        </p:txBody>
      </p:sp>
      <p:pic>
        <p:nvPicPr>
          <p:cNvPr id="9" name="Picture 8">
            <a:extLst>
              <a:ext uri="{FF2B5EF4-FFF2-40B4-BE49-F238E27FC236}">
                <a16:creationId xmlns:a16="http://schemas.microsoft.com/office/drawing/2014/main" id="{8089AD9E-33FD-447E-9495-1B8B6943149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58006" y="2021408"/>
            <a:ext cx="3696027" cy="4766396"/>
          </a:xfrm>
          <a:prstGeom prst="rect">
            <a:avLst/>
          </a:prstGeom>
        </p:spPr>
      </p:pic>
      <p:pic>
        <p:nvPicPr>
          <p:cNvPr id="17" name="Picture 16">
            <a:extLst>
              <a:ext uri="{FF2B5EF4-FFF2-40B4-BE49-F238E27FC236}">
                <a16:creationId xmlns:a16="http://schemas.microsoft.com/office/drawing/2014/main" id="{95955F63-65DE-49B6-B007-4843004887A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311446">
            <a:off x="107177" y="2214549"/>
            <a:ext cx="4166940" cy="4161668"/>
          </a:xfrm>
          <a:prstGeom prst="rect">
            <a:avLst/>
          </a:prstGeom>
        </p:spPr>
      </p:pic>
      <p:pic>
        <p:nvPicPr>
          <p:cNvPr id="18" name="Picture 17">
            <a:extLst>
              <a:ext uri="{FF2B5EF4-FFF2-40B4-BE49-F238E27FC236}">
                <a16:creationId xmlns:a16="http://schemas.microsoft.com/office/drawing/2014/main" id="{EB30F30C-4116-43DA-8AF0-5E13A21655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476" y="4652847"/>
            <a:ext cx="735301" cy="2074126"/>
          </a:xfrm>
          <a:prstGeom prst="rect">
            <a:avLst/>
          </a:prstGeom>
        </p:spPr>
      </p:pic>
      <p:pic>
        <p:nvPicPr>
          <p:cNvPr id="22" name="Picture 21">
            <a:extLst>
              <a:ext uri="{FF2B5EF4-FFF2-40B4-BE49-F238E27FC236}">
                <a16:creationId xmlns:a16="http://schemas.microsoft.com/office/drawing/2014/main" id="{2D79DD88-680E-44AD-963D-9FFEC945B32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3312" y="2474539"/>
            <a:ext cx="1222103" cy="1908921"/>
          </a:xfrm>
          <a:prstGeom prst="rect">
            <a:avLst/>
          </a:prstGeom>
        </p:spPr>
      </p:pic>
      <p:pic>
        <p:nvPicPr>
          <p:cNvPr id="24" name="Picture 23">
            <a:extLst>
              <a:ext uri="{FF2B5EF4-FFF2-40B4-BE49-F238E27FC236}">
                <a16:creationId xmlns:a16="http://schemas.microsoft.com/office/drawing/2014/main" id="{332095AD-E608-4634-A276-235DA8580C7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398857" y="2642840"/>
            <a:ext cx="584616" cy="1942287"/>
          </a:xfrm>
          <a:prstGeom prst="rect">
            <a:avLst/>
          </a:prstGeom>
        </p:spPr>
      </p:pic>
      <p:pic>
        <p:nvPicPr>
          <p:cNvPr id="26" name="Picture 25">
            <a:extLst>
              <a:ext uri="{FF2B5EF4-FFF2-40B4-BE49-F238E27FC236}">
                <a16:creationId xmlns:a16="http://schemas.microsoft.com/office/drawing/2014/main" id="{625CD532-AA43-4161-843B-04E96341E92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91509" y="2701355"/>
            <a:ext cx="734679" cy="1812127"/>
          </a:xfrm>
          <a:prstGeom prst="rect">
            <a:avLst/>
          </a:prstGeom>
        </p:spPr>
      </p:pic>
      <p:pic>
        <p:nvPicPr>
          <p:cNvPr id="20" name="Picture 19">
            <a:extLst>
              <a:ext uri="{FF2B5EF4-FFF2-40B4-BE49-F238E27FC236}">
                <a16:creationId xmlns:a16="http://schemas.microsoft.com/office/drawing/2014/main" id="{179DDD44-0531-4B11-9C53-8768F345A90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77220" y="4399156"/>
            <a:ext cx="508407" cy="1818925"/>
          </a:xfrm>
          <a:prstGeom prst="rect">
            <a:avLst/>
          </a:prstGeom>
        </p:spPr>
      </p:pic>
      <p:pic>
        <p:nvPicPr>
          <p:cNvPr id="28" name="Picture 27">
            <a:extLst>
              <a:ext uri="{FF2B5EF4-FFF2-40B4-BE49-F238E27FC236}">
                <a16:creationId xmlns:a16="http://schemas.microsoft.com/office/drawing/2014/main" id="{A2A99474-4A9F-4FD3-92CF-5E7F5DC5330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56116" y="3429000"/>
            <a:ext cx="792163" cy="2235062"/>
          </a:xfrm>
          <a:prstGeom prst="rect">
            <a:avLst/>
          </a:prstGeom>
        </p:spPr>
      </p:pic>
      <p:pic>
        <p:nvPicPr>
          <p:cNvPr id="30" name="Picture 29">
            <a:extLst>
              <a:ext uri="{FF2B5EF4-FFF2-40B4-BE49-F238E27FC236}">
                <a16:creationId xmlns:a16="http://schemas.microsoft.com/office/drawing/2014/main" id="{56111099-88C6-4F58-B88D-FCCC27775E44}"/>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021415" y="2734924"/>
            <a:ext cx="621424" cy="1996175"/>
          </a:xfrm>
          <a:prstGeom prst="rect">
            <a:avLst/>
          </a:prstGeom>
        </p:spPr>
      </p:pic>
      <p:sp>
        <p:nvSpPr>
          <p:cNvPr id="16" name="Speech Bubble: Rectangle with Corners Rounded 15">
            <a:extLst>
              <a:ext uri="{FF2B5EF4-FFF2-40B4-BE49-F238E27FC236}">
                <a16:creationId xmlns:a16="http://schemas.microsoft.com/office/drawing/2014/main" id="{B27E3C51-B50B-4A94-9347-998A93A931BC}"/>
              </a:ext>
            </a:extLst>
          </p:cNvPr>
          <p:cNvSpPr/>
          <p:nvPr/>
        </p:nvSpPr>
        <p:spPr>
          <a:xfrm>
            <a:off x="808591" y="1240069"/>
            <a:ext cx="4445663" cy="1171853"/>
          </a:xfrm>
          <a:prstGeom prst="wedgeRoundRectCallout">
            <a:avLst>
              <a:gd name="adj1" fmla="val 50602"/>
              <a:gd name="adj2" fmla="val 100620"/>
              <a:gd name="adj3" fmla="val 16667"/>
            </a:avLst>
          </a:prstGeom>
          <a:solidFill>
            <a:srgbClr val="FBFBFB"/>
          </a:solidFill>
          <a:ln w="28575">
            <a:solidFill>
              <a:srgbClr val="E500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Help others to behave kindly towards all people – no matter who they are or where they are from.</a:t>
            </a:r>
            <a:endParaRPr lang="en-GB" dirty="0">
              <a:solidFill>
                <a:sysClr val="windowText" lastClr="000000"/>
              </a:solidFill>
            </a:endParaRPr>
          </a:p>
        </p:txBody>
      </p:sp>
      <p:sp>
        <p:nvSpPr>
          <p:cNvPr id="19" name="Speech Bubble: Rectangle with Corners Rounded 18">
            <a:extLst>
              <a:ext uri="{FF2B5EF4-FFF2-40B4-BE49-F238E27FC236}">
                <a16:creationId xmlns:a16="http://schemas.microsoft.com/office/drawing/2014/main" id="{CC7AB2EF-F0D6-4DAB-8F90-3B8405012406}"/>
              </a:ext>
            </a:extLst>
          </p:cNvPr>
          <p:cNvSpPr/>
          <p:nvPr/>
        </p:nvSpPr>
        <p:spPr>
          <a:xfrm>
            <a:off x="5688457" y="225287"/>
            <a:ext cx="3455543" cy="1619776"/>
          </a:xfrm>
          <a:prstGeom prst="wedgeRoundRectCallout">
            <a:avLst>
              <a:gd name="adj1" fmla="val -34050"/>
              <a:gd name="adj2" fmla="val 98685"/>
              <a:gd name="adj3" fmla="val 16667"/>
            </a:avLst>
          </a:prstGeom>
          <a:solidFill>
            <a:srgbClr val="FBFBFB"/>
          </a:solidFill>
          <a:ln w="28575">
            <a:solidFill>
              <a:srgbClr val="E84D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It is important to treat all people with kindness and respect and it is important that we are all treated with kindness and respect by others.</a:t>
            </a:r>
            <a:endParaRPr lang="en-GB" dirty="0">
              <a:solidFill>
                <a:sysClr val="windowText" lastClr="000000"/>
              </a:solidFill>
            </a:endParaRPr>
          </a:p>
        </p:txBody>
      </p:sp>
    </p:spTree>
    <p:extLst>
      <p:ext uri="{BB962C8B-B14F-4D97-AF65-F5344CB8AC3E}">
        <p14:creationId xmlns:p14="http://schemas.microsoft.com/office/powerpoint/2010/main" val="889821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xit" presetSubtype="0" fill="hold" grpId="1" nodeType="clickEffect">
                                  <p:stCondLst>
                                    <p:cond delay="0"/>
                                  </p:stCondLst>
                                  <p:childTnLst>
                                    <p:animEffect transition="out" filter="fade">
                                      <p:cBhvr>
                                        <p:cTn id="13" dur="500"/>
                                        <p:tgtEl>
                                          <p:spTgt spid="19"/>
                                        </p:tgtEl>
                                      </p:cBhvr>
                                    </p:animEffect>
                                    <p:set>
                                      <p:cBhvr>
                                        <p:cTn id="14" dur="1" fill="hold">
                                          <p:stCondLst>
                                            <p:cond delay="499"/>
                                          </p:stCondLst>
                                        </p:cTn>
                                        <p:tgtEl>
                                          <p:spTgt spid="19"/>
                                        </p:tgtEl>
                                        <p:attrNameLst>
                                          <p:attrName>style.visibility</p:attrName>
                                        </p:attrNameLst>
                                      </p:cBhvr>
                                      <p:to>
                                        <p:strVal val="hidden"/>
                                      </p:to>
                                    </p:set>
                                  </p:childTnLst>
                                </p:cTn>
                              </p:par>
                              <p:par>
                                <p:cTn id="15" presetID="42" presetClass="entr" presetSubtype="0"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2" presetClass="emph" presetSubtype="0" fill="hold" nodeType="clickEffect">
                                  <p:stCondLst>
                                    <p:cond delay="0"/>
                                  </p:stCondLst>
                                  <p:childTnLst>
                                    <p:animRot by="120000">
                                      <p:cBhvr>
                                        <p:cTn id="34" dur="100" fill="hold">
                                          <p:stCondLst>
                                            <p:cond delay="0"/>
                                          </p:stCondLst>
                                        </p:cTn>
                                        <p:tgtEl>
                                          <p:spTgt spid="17"/>
                                        </p:tgtEl>
                                        <p:attrNameLst>
                                          <p:attrName>r</p:attrName>
                                        </p:attrNameLst>
                                      </p:cBhvr>
                                    </p:animRot>
                                    <p:animRot by="-240000">
                                      <p:cBhvr>
                                        <p:cTn id="35" dur="200" fill="hold">
                                          <p:stCondLst>
                                            <p:cond delay="200"/>
                                          </p:stCondLst>
                                        </p:cTn>
                                        <p:tgtEl>
                                          <p:spTgt spid="17"/>
                                        </p:tgtEl>
                                        <p:attrNameLst>
                                          <p:attrName>r</p:attrName>
                                        </p:attrNameLst>
                                      </p:cBhvr>
                                    </p:animRot>
                                    <p:animRot by="240000">
                                      <p:cBhvr>
                                        <p:cTn id="36" dur="200" fill="hold">
                                          <p:stCondLst>
                                            <p:cond delay="400"/>
                                          </p:stCondLst>
                                        </p:cTn>
                                        <p:tgtEl>
                                          <p:spTgt spid="17"/>
                                        </p:tgtEl>
                                        <p:attrNameLst>
                                          <p:attrName>r</p:attrName>
                                        </p:attrNameLst>
                                      </p:cBhvr>
                                    </p:animRot>
                                    <p:animRot by="-240000">
                                      <p:cBhvr>
                                        <p:cTn id="37" dur="200" fill="hold">
                                          <p:stCondLst>
                                            <p:cond delay="600"/>
                                          </p:stCondLst>
                                        </p:cTn>
                                        <p:tgtEl>
                                          <p:spTgt spid="17"/>
                                        </p:tgtEl>
                                        <p:attrNameLst>
                                          <p:attrName>r</p:attrName>
                                        </p:attrNameLst>
                                      </p:cBhvr>
                                    </p:animRot>
                                    <p:animRot by="120000">
                                      <p:cBhvr>
                                        <p:cTn id="38" dur="200" fill="hold">
                                          <p:stCondLst>
                                            <p:cond delay="800"/>
                                          </p:stCondLst>
                                        </p:cTn>
                                        <p:tgtEl>
                                          <p:spTgt spid="17"/>
                                        </p:tgtEl>
                                        <p:attrNameLst>
                                          <p:attrName>r</p:attrName>
                                        </p:attrNameLst>
                                      </p:cBhvr>
                                    </p:animRot>
                                  </p:childTnLst>
                                </p:cTn>
                              </p:par>
                            </p:childTnLst>
                          </p:cTn>
                        </p:par>
                        <p:par>
                          <p:cTn id="39" fill="hold">
                            <p:stCondLst>
                              <p:cond delay="1000"/>
                            </p:stCondLst>
                            <p:childTnLst>
                              <p:par>
                                <p:cTn id="40" presetID="53" presetClass="entr" presetSubtype="16"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ppt_w</p:attrName>
                                        </p:attrNameLst>
                                      </p:cBhvr>
                                      <p:tavLst>
                                        <p:tav tm="0">
                                          <p:val>
                                            <p:fltVal val="0"/>
                                          </p:val>
                                        </p:tav>
                                        <p:tav tm="100000">
                                          <p:val>
                                            <p:strVal val="#ppt_w"/>
                                          </p:val>
                                        </p:tav>
                                      </p:tavLst>
                                    </p:anim>
                                    <p:anim calcmode="lin" valueType="num">
                                      <p:cBhvr>
                                        <p:cTn id="43" dur="500" fill="hold"/>
                                        <p:tgtEl>
                                          <p:spTgt spid="18"/>
                                        </p:tgtEl>
                                        <p:attrNameLst>
                                          <p:attrName>ppt_h</p:attrName>
                                        </p:attrNameLst>
                                      </p:cBhvr>
                                      <p:tavLst>
                                        <p:tav tm="0">
                                          <p:val>
                                            <p:fltVal val="0"/>
                                          </p:val>
                                        </p:tav>
                                        <p:tav tm="100000">
                                          <p:val>
                                            <p:strVal val="#ppt_h"/>
                                          </p:val>
                                        </p:tav>
                                      </p:tavLst>
                                    </p:anim>
                                    <p:animEffect transition="in" filter="fade">
                                      <p:cBhvr>
                                        <p:cTn id="44" dur="500"/>
                                        <p:tgtEl>
                                          <p:spTgt spid="18"/>
                                        </p:tgtEl>
                                      </p:cBhvr>
                                    </p:animEffect>
                                  </p:childTnLst>
                                </p:cTn>
                              </p:par>
                              <p:par>
                                <p:cTn id="45" presetID="53" presetClass="entr" presetSubtype="16" fill="hold" nodeType="with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p:cTn id="47" dur="500" fill="hold"/>
                                        <p:tgtEl>
                                          <p:spTgt spid="20"/>
                                        </p:tgtEl>
                                        <p:attrNameLst>
                                          <p:attrName>ppt_w</p:attrName>
                                        </p:attrNameLst>
                                      </p:cBhvr>
                                      <p:tavLst>
                                        <p:tav tm="0">
                                          <p:val>
                                            <p:fltVal val="0"/>
                                          </p:val>
                                        </p:tav>
                                        <p:tav tm="100000">
                                          <p:val>
                                            <p:strVal val="#ppt_w"/>
                                          </p:val>
                                        </p:tav>
                                      </p:tavLst>
                                    </p:anim>
                                    <p:anim calcmode="lin" valueType="num">
                                      <p:cBhvr>
                                        <p:cTn id="48" dur="500" fill="hold"/>
                                        <p:tgtEl>
                                          <p:spTgt spid="20"/>
                                        </p:tgtEl>
                                        <p:attrNameLst>
                                          <p:attrName>ppt_h</p:attrName>
                                        </p:attrNameLst>
                                      </p:cBhvr>
                                      <p:tavLst>
                                        <p:tav tm="0">
                                          <p:val>
                                            <p:fltVal val="0"/>
                                          </p:val>
                                        </p:tav>
                                        <p:tav tm="100000">
                                          <p:val>
                                            <p:strVal val="#ppt_h"/>
                                          </p:val>
                                        </p:tav>
                                      </p:tavLst>
                                    </p:anim>
                                    <p:animEffect transition="in" filter="fade">
                                      <p:cBhvr>
                                        <p:cTn id="49" dur="500"/>
                                        <p:tgtEl>
                                          <p:spTgt spid="20"/>
                                        </p:tgtEl>
                                      </p:cBhvr>
                                    </p:animEffect>
                                  </p:childTnLst>
                                </p:cTn>
                              </p:par>
                              <p:par>
                                <p:cTn id="50" presetID="53" presetClass="entr" presetSubtype="16" fill="hold" nodeType="with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p:cTn id="52" dur="500" fill="hold"/>
                                        <p:tgtEl>
                                          <p:spTgt spid="26"/>
                                        </p:tgtEl>
                                        <p:attrNameLst>
                                          <p:attrName>ppt_w</p:attrName>
                                        </p:attrNameLst>
                                      </p:cBhvr>
                                      <p:tavLst>
                                        <p:tav tm="0">
                                          <p:val>
                                            <p:fltVal val="0"/>
                                          </p:val>
                                        </p:tav>
                                        <p:tav tm="100000">
                                          <p:val>
                                            <p:strVal val="#ppt_w"/>
                                          </p:val>
                                        </p:tav>
                                      </p:tavLst>
                                    </p:anim>
                                    <p:anim calcmode="lin" valueType="num">
                                      <p:cBhvr>
                                        <p:cTn id="53" dur="500" fill="hold"/>
                                        <p:tgtEl>
                                          <p:spTgt spid="26"/>
                                        </p:tgtEl>
                                        <p:attrNameLst>
                                          <p:attrName>ppt_h</p:attrName>
                                        </p:attrNameLst>
                                      </p:cBhvr>
                                      <p:tavLst>
                                        <p:tav tm="0">
                                          <p:val>
                                            <p:fltVal val="0"/>
                                          </p:val>
                                        </p:tav>
                                        <p:tav tm="100000">
                                          <p:val>
                                            <p:strVal val="#ppt_h"/>
                                          </p:val>
                                        </p:tav>
                                      </p:tavLst>
                                    </p:anim>
                                    <p:animEffect transition="in" filter="fade">
                                      <p:cBhvr>
                                        <p:cTn id="54" dur="500"/>
                                        <p:tgtEl>
                                          <p:spTgt spid="26"/>
                                        </p:tgtEl>
                                      </p:cBhvr>
                                    </p:animEffect>
                                  </p:childTnLst>
                                </p:cTn>
                              </p:par>
                              <p:par>
                                <p:cTn id="55" presetID="53" presetClass="entr" presetSubtype="16" fill="hold"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p:cTn id="57" dur="500" fill="hold"/>
                                        <p:tgtEl>
                                          <p:spTgt spid="30"/>
                                        </p:tgtEl>
                                        <p:attrNameLst>
                                          <p:attrName>ppt_w</p:attrName>
                                        </p:attrNameLst>
                                      </p:cBhvr>
                                      <p:tavLst>
                                        <p:tav tm="0">
                                          <p:val>
                                            <p:fltVal val="0"/>
                                          </p:val>
                                        </p:tav>
                                        <p:tav tm="100000">
                                          <p:val>
                                            <p:strVal val="#ppt_w"/>
                                          </p:val>
                                        </p:tav>
                                      </p:tavLst>
                                    </p:anim>
                                    <p:anim calcmode="lin" valueType="num">
                                      <p:cBhvr>
                                        <p:cTn id="58" dur="500" fill="hold"/>
                                        <p:tgtEl>
                                          <p:spTgt spid="30"/>
                                        </p:tgtEl>
                                        <p:attrNameLst>
                                          <p:attrName>ppt_h</p:attrName>
                                        </p:attrNameLst>
                                      </p:cBhvr>
                                      <p:tavLst>
                                        <p:tav tm="0">
                                          <p:val>
                                            <p:fltVal val="0"/>
                                          </p:val>
                                        </p:tav>
                                        <p:tav tm="100000">
                                          <p:val>
                                            <p:strVal val="#ppt_h"/>
                                          </p:val>
                                        </p:tav>
                                      </p:tavLst>
                                    </p:anim>
                                    <p:animEffect transition="in" filter="fade">
                                      <p:cBhvr>
                                        <p:cTn id="59" dur="500"/>
                                        <p:tgtEl>
                                          <p:spTgt spid="30"/>
                                        </p:tgtEl>
                                      </p:cBhvr>
                                    </p:animEffect>
                                  </p:childTnLst>
                                </p:cTn>
                              </p:par>
                              <p:par>
                                <p:cTn id="60" presetID="53" presetClass="entr" presetSubtype="16" fill="hold"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p:cTn id="62" dur="500" fill="hold"/>
                                        <p:tgtEl>
                                          <p:spTgt spid="24"/>
                                        </p:tgtEl>
                                        <p:attrNameLst>
                                          <p:attrName>ppt_w</p:attrName>
                                        </p:attrNameLst>
                                      </p:cBhvr>
                                      <p:tavLst>
                                        <p:tav tm="0">
                                          <p:val>
                                            <p:fltVal val="0"/>
                                          </p:val>
                                        </p:tav>
                                        <p:tav tm="100000">
                                          <p:val>
                                            <p:strVal val="#ppt_w"/>
                                          </p:val>
                                        </p:tav>
                                      </p:tavLst>
                                    </p:anim>
                                    <p:anim calcmode="lin" valueType="num">
                                      <p:cBhvr>
                                        <p:cTn id="63" dur="500" fill="hold"/>
                                        <p:tgtEl>
                                          <p:spTgt spid="24"/>
                                        </p:tgtEl>
                                        <p:attrNameLst>
                                          <p:attrName>ppt_h</p:attrName>
                                        </p:attrNameLst>
                                      </p:cBhvr>
                                      <p:tavLst>
                                        <p:tav tm="0">
                                          <p:val>
                                            <p:fltVal val="0"/>
                                          </p:val>
                                        </p:tav>
                                        <p:tav tm="100000">
                                          <p:val>
                                            <p:strVal val="#ppt_h"/>
                                          </p:val>
                                        </p:tav>
                                      </p:tavLst>
                                    </p:anim>
                                    <p:animEffect transition="in" filter="fade">
                                      <p:cBhvr>
                                        <p:cTn id="64" dur="500"/>
                                        <p:tgtEl>
                                          <p:spTgt spid="24"/>
                                        </p:tgtEl>
                                      </p:cBhvr>
                                    </p:animEffect>
                                  </p:childTnLst>
                                </p:cTn>
                              </p:par>
                              <p:par>
                                <p:cTn id="65" presetID="53" presetClass="entr" presetSubtype="16" fill="hold"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Effect transition="in" filter="fade">
                                      <p:cBhvr>
                                        <p:cTn id="69" dur="500"/>
                                        <p:tgtEl>
                                          <p:spTgt spid="22"/>
                                        </p:tgtEl>
                                      </p:cBhvr>
                                    </p:animEffect>
                                  </p:childTnLst>
                                </p:cTn>
                              </p:par>
                              <p:par>
                                <p:cTn id="70" presetID="53" presetClass="entr" presetSubtype="16" fill="hold" nodeType="with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p:cTn id="72" dur="500" fill="hold"/>
                                        <p:tgtEl>
                                          <p:spTgt spid="28"/>
                                        </p:tgtEl>
                                        <p:attrNameLst>
                                          <p:attrName>ppt_w</p:attrName>
                                        </p:attrNameLst>
                                      </p:cBhvr>
                                      <p:tavLst>
                                        <p:tav tm="0">
                                          <p:val>
                                            <p:fltVal val="0"/>
                                          </p:val>
                                        </p:tav>
                                        <p:tav tm="100000">
                                          <p:val>
                                            <p:strVal val="#ppt_w"/>
                                          </p:val>
                                        </p:tav>
                                      </p:tavLst>
                                    </p:anim>
                                    <p:anim calcmode="lin" valueType="num">
                                      <p:cBhvr>
                                        <p:cTn id="73" dur="500" fill="hold"/>
                                        <p:tgtEl>
                                          <p:spTgt spid="28"/>
                                        </p:tgtEl>
                                        <p:attrNameLst>
                                          <p:attrName>ppt_h</p:attrName>
                                        </p:attrNameLst>
                                      </p:cBhvr>
                                      <p:tavLst>
                                        <p:tav tm="0">
                                          <p:val>
                                            <p:fltVal val="0"/>
                                          </p:val>
                                        </p:tav>
                                        <p:tav tm="100000">
                                          <p:val>
                                            <p:strVal val="#ppt_h"/>
                                          </p:val>
                                        </p:tav>
                                      </p:tavLst>
                                    </p:anim>
                                    <p:animEffect transition="in" filter="fade">
                                      <p:cBhvr>
                                        <p:cTn id="7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animBg="1"/>
      <p:bldP spid="19"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242E6CE-AA6D-48F7-955C-A0E52E592099}"/>
              </a:ext>
            </a:extLst>
          </p:cNvPr>
          <p:cNvSpPr>
            <a:spLocks noGrp="1"/>
          </p:cNvSpPr>
          <p:nvPr>
            <p:ph type="title"/>
          </p:nvPr>
        </p:nvSpPr>
        <p:spPr/>
        <p:txBody>
          <a:bodyPr/>
          <a:lstStyle/>
          <a:p>
            <a:pPr algn="ctr"/>
            <a:r>
              <a:rPr lang="en-GB" sz="2800" dirty="0"/>
              <a:t>How Should We Behave Towards </a:t>
            </a:r>
            <a:br>
              <a:rPr lang="en-GB" sz="2800" dirty="0"/>
            </a:br>
            <a:r>
              <a:rPr lang="en-GB" sz="2800" dirty="0"/>
              <a:t>People Who Are Different from Us?</a:t>
            </a:r>
            <a:endParaRPr lang="en-GB" sz="3200" b="1" dirty="0">
              <a:latin typeface="Twinkl" pitchFamily="2" charset="0"/>
            </a:endParaRPr>
          </a:p>
        </p:txBody>
      </p:sp>
      <p:grpSp>
        <p:nvGrpSpPr>
          <p:cNvPr id="19" name="Group 18">
            <a:extLst>
              <a:ext uri="{FF2B5EF4-FFF2-40B4-BE49-F238E27FC236}">
                <a16:creationId xmlns:a16="http://schemas.microsoft.com/office/drawing/2014/main" id="{4FDB6DAA-FC45-4AB5-A0AA-DDE47B92C8B1}"/>
              </a:ext>
            </a:extLst>
          </p:cNvPr>
          <p:cNvGrpSpPr/>
          <p:nvPr/>
        </p:nvGrpSpPr>
        <p:grpSpPr>
          <a:xfrm>
            <a:off x="6573967" y="4502727"/>
            <a:ext cx="1814383" cy="1805998"/>
            <a:chOff x="6574042" y="4512842"/>
            <a:chExt cx="1577281" cy="1569992"/>
          </a:xfrm>
        </p:grpSpPr>
        <p:sp>
          <p:nvSpPr>
            <p:cNvPr id="20" name="Oval 19">
              <a:hlinkClick r:id="rId2" action="ppaction://hlinksldjump"/>
              <a:extLst>
                <a:ext uri="{FF2B5EF4-FFF2-40B4-BE49-F238E27FC236}">
                  <a16:creationId xmlns:a16="http://schemas.microsoft.com/office/drawing/2014/main" id="{2C39CC7E-055D-4315-A1BB-9C16AA4D7F54}"/>
                </a:ext>
              </a:extLst>
            </p:cNvPr>
            <p:cNvSpPr/>
            <p:nvPr/>
          </p:nvSpPr>
          <p:spPr>
            <a:xfrm>
              <a:off x="6574042" y="4512842"/>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white"/>
                </a:solidFill>
                <a:effectLst/>
                <a:uLnTx/>
                <a:uFillTx/>
                <a:latin typeface="Twinkl"/>
                <a:ea typeface="+mn-ea"/>
                <a:cs typeface="+mn-cs"/>
              </a:endParaRPr>
            </a:p>
          </p:txBody>
        </p:sp>
        <p:sp>
          <p:nvSpPr>
            <p:cNvPr id="21" name="Rectangle 20">
              <a:hlinkClick r:id="rId2" action="ppaction://hlinksldjump"/>
              <a:extLst>
                <a:ext uri="{FF2B5EF4-FFF2-40B4-BE49-F238E27FC236}">
                  <a16:creationId xmlns:a16="http://schemas.microsoft.com/office/drawing/2014/main" id="{EE6059F3-302E-4C2C-8179-675DF6AB9409}"/>
                </a:ext>
              </a:extLst>
            </p:cNvPr>
            <p:cNvSpPr/>
            <p:nvPr/>
          </p:nvSpPr>
          <p:spPr>
            <a:xfrm>
              <a:off x="6581331" y="5184718"/>
              <a:ext cx="1569992" cy="246221"/>
            </a:xfrm>
            <a:prstGeom prst="rect">
              <a:avLst/>
            </a:prstGeom>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Twinkl"/>
                  <a:ea typeface="+mn-ea"/>
                  <a:cs typeface="+mn-cs"/>
                </a:rPr>
                <a:t>Reflecting </a:t>
              </a:r>
            </a:p>
          </p:txBody>
        </p:sp>
      </p:grpSp>
      <p:pic>
        <p:nvPicPr>
          <p:cNvPr id="6" name="Picture 5">
            <a:extLst>
              <a:ext uri="{FF2B5EF4-FFF2-40B4-BE49-F238E27FC236}">
                <a16:creationId xmlns:a16="http://schemas.microsoft.com/office/drawing/2014/main" id="{D92D3A25-C6F6-4709-8257-FACC2D1E0E5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500289">
            <a:off x="4849079" y="2341737"/>
            <a:ext cx="4166940" cy="4161668"/>
          </a:xfrm>
          <a:prstGeom prst="rect">
            <a:avLst/>
          </a:prstGeom>
        </p:spPr>
      </p:pic>
      <p:pic>
        <p:nvPicPr>
          <p:cNvPr id="9" name="Picture 8">
            <a:extLst>
              <a:ext uri="{FF2B5EF4-FFF2-40B4-BE49-F238E27FC236}">
                <a16:creationId xmlns:a16="http://schemas.microsoft.com/office/drawing/2014/main" id="{21E75CE2-B6C6-4ACF-9D63-8D21125C3D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4542" y="3974453"/>
            <a:ext cx="4149726" cy="2454900"/>
          </a:xfrm>
          <a:prstGeom prst="rect">
            <a:avLst/>
          </a:prstGeom>
        </p:spPr>
      </p:pic>
      <p:grpSp>
        <p:nvGrpSpPr>
          <p:cNvPr id="5" name="Group 4">
            <a:extLst>
              <a:ext uri="{FF2B5EF4-FFF2-40B4-BE49-F238E27FC236}">
                <a16:creationId xmlns:a16="http://schemas.microsoft.com/office/drawing/2014/main" id="{0EACCFEB-B919-4A85-B922-1A0A6D2B3009}"/>
              </a:ext>
            </a:extLst>
          </p:cNvPr>
          <p:cNvGrpSpPr/>
          <p:nvPr/>
        </p:nvGrpSpPr>
        <p:grpSpPr>
          <a:xfrm>
            <a:off x="460124" y="1649791"/>
            <a:ext cx="4705739" cy="3905097"/>
            <a:chOff x="653352" y="2403628"/>
            <a:chExt cx="4705739" cy="3905097"/>
          </a:xfrm>
        </p:grpSpPr>
        <p:sp>
          <p:nvSpPr>
            <p:cNvPr id="23" name="Speech Bubble: Rectangle with Corners Rounded 22">
              <a:extLst>
                <a:ext uri="{FF2B5EF4-FFF2-40B4-BE49-F238E27FC236}">
                  <a16:creationId xmlns:a16="http://schemas.microsoft.com/office/drawing/2014/main" id="{39F1CEEF-DBD9-4AA7-A12E-3A8EEDF65B98}"/>
                </a:ext>
              </a:extLst>
            </p:cNvPr>
            <p:cNvSpPr/>
            <p:nvPr/>
          </p:nvSpPr>
          <p:spPr>
            <a:xfrm>
              <a:off x="2738391" y="2403628"/>
              <a:ext cx="2620700" cy="1997476"/>
            </a:xfrm>
            <a:prstGeom prst="wedgeRoundRectCallout">
              <a:avLst>
                <a:gd name="adj1" fmla="val -61945"/>
                <a:gd name="adj2" fmla="val 33605"/>
                <a:gd name="adj3" fmla="val 16667"/>
              </a:avLst>
            </a:prstGeom>
            <a:solidFill>
              <a:srgbClr val="FBFBFB"/>
            </a:solidFill>
            <a:ln w="28575">
              <a:solidFill>
                <a:srgbClr val="E84D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No person is more or less important than another. Being kind </a:t>
              </a:r>
              <a:br>
                <a:rPr lang="en-GB" dirty="0">
                  <a:solidFill>
                    <a:sysClr val="windowText" lastClr="000000"/>
                  </a:solidFill>
                </a:rPr>
              </a:br>
              <a:r>
                <a:rPr lang="en-GB" dirty="0">
                  <a:solidFill>
                    <a:sysClr val="windowText" lastClr="000000"/>
                  </a:solidFill>
                </a:rPr>
                <a:t>and respectful to all people helps us to feel happy and safe.</a:t>
              </a:r>
            </a:p>
          </p:txBody>
        </p:sp>
        <p:pic>
          <p:nvPicPr>
            <p:cNvPr id="36" name="Picture 35">
              <a:extLst>
                <a:ext uri="{FF2B5EF4-FFF2-40B4-BE49-F238E27FC236}">
                  <a16:creationId xmlns:a16="http://schemas.microsoft.com/office/drawing/2014/main" id="{DBC7A956-B6D8-4713-8803-A88CD0C3666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3352" y="2509082"/>
              <a:ext cx="2589002" cy="3799643"/>
            </a:xfrm>
            <a:prstGeom prst="rect">
              <a:avLst/>
            </a:prstGeom>
          </p:spPr>
        </p:pic>
      </p:grpSp>
    </p:spTree>
    <p:extLst>
      <p:ext uri="{BB962C8B-B14F-4D97-AF65-F5344CB8AC3E}">
        <p14:creationId xmlns:p14="http://schemas.microsoft.com/office/powerpoint/2010/main" val="3092398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9"/>
                                        </p:tgtEl>
                                      </p:cBhvr>
                                    </p:animEffect>
                                    <p:anim calcmode="lin" valueType="num">
                                      <p:cBhvr>
                                        <p:cTn id="7" dur="1000"/>
                                        <p:tgtEl>
                                          <p:spTgt spid="9"/>
                                        </p:tgtEl>
                                        <p:attrNameLst>
                                          <p:attrName>ppt_x</p:attrName>
                                        </p:attrNameLst>
                                      </p:cBhvr>
                                      <p:tavLst>
                                        <p:tav tm="0">
                                          <p:val>
                                            <p:strVal val="ppt_x"/>
                                          </p:val>
                                        </p:tav>
                                        <p:tav tm="100000">
                                          <p:val>
                                            <p:strVal val="ppt_x"/>
                                          </p:val>
                                        </p:tav>
                                      </p:tavLst>
                                    </p:anim>
                                    <p:anim calcmode="lin" valueType="num">
                                      <p:cBhvr>
                                        <p:cTn id="8" dur="1000"/>
                                        <p:tgtEl>
                                          <p:spTgt spid="9"/>
                                        </p:tgtEl>
                                        <p:attrNameLst>
                                          <p:attrName>ppt_y</p:attrName>
                                        </p:attrNameLst>
                                      </p:cBhvr>
                                      <p:tavLst>
                                        <p:tav tm="0">
                                          <p:val>
                                            <p:strVal val="ppt_y"/>
                                          </p:val>
                                        </p:tav>
                                        <p:tav tm="100000">
                                          <p:val>
                                            <p:strVal val="ppt_y+.1"/>
                                          </p:val>
                                        </p:tav>
                                      </p:tavLst>
                                    </p:anim>
                                    <p:set>
                                      <p:cBhvr>
                                        <p:cTn id="9" dur="1" fill="hold">
                                          <p:stCondLst>
                                            <p:cond delay="999"/>
                                          </p:stCondLst>
                                        </p:cTn>
                                        <p:tgtEl>
                                          <p:spTgt spid="9"/>
                                        </p:tgtEl>
                                        <p:attrNameLst>
                                          <p:attrName>style.visibility</p:attrName>
                                        </p:attrNameLst>
                                      </p:cBhvr>
                                      <p:to>
                                        <p:strVal val="hidden"/>
                                      </p:to>
                                    </p:set>
                                  </p:childTnLst>
                                </p:cTn>
                              </p:par>
                              <p:par>
                                <p:cTn id="10" presetID="32" presetClass="emph" presetSubtype="0" fill="hold" nodeType="withEffect">
                                  <p:stCondLst>
                                    <p:cond delay="0"/>
                                  </p:stCondLst>
                                  <p:childTnLst>
                                    <p:animRot by="120000">
                                      <p:cBhvr>
                                        <p:cTn id="11" dur="100" fill="hold">
                                          <p:stCondLst>
                                            <p:cond delay="0"/>
                                          </p:stCondLst>
                                        </p:cTn>
                                        <p:tgtEl>
                                          <p:spTgt spid="6"/>
                                        </p:tgtEl>
                                        <p:attrNameLst>
                                          <p:attrName>r</p:attrName>
                                        </p:attrNameLst>
                                      </p:cBhvr>
                                    </p:animRot>
                                    <p:animRot by="-240000">
                                      <p:cBhvr>
                                        <p:cTn id="12" dur="200" fill="hold">
                                          <p:stCondLst>
                                            <p:cond delay="200"/>
                                          </p:stCondLst>
                                        </p:cTn>
                                        <p:tgtEl>
                                          <p:spTgt spid="6"/>
                                        </p:tgtEl>
                                        <p:attrNameLst>
                                          <p:attrName>r</p:attrName>
                                        </p:attrNameLst>
                                      </p:cBhvr>
                                    </p:animRot>
                                    <p:animRot by="240000">
                                      <p:cBhvr>
                                        <p:cTn id="13" dur="200" fill="hold">
                                          <p:stCondLst>
                                            <p:cond delay="400"/>
                                          </p:stCondLst>
                                        </p:cTn>
                                        <p:tgtEl>
                                          <p:spTgt spid="6"/>
                                        </p:tgtEl>
                                        <p:attrNameLst>
                                          <p:attrName>r</p:attrName>
                                        </p:attrNameLst>
                                      </p:cBhvr>
                                    </p:animRot>
                                    <p:animRot by="-240000">
                                      <p:cBhvr>
                                        <p:cTn id="14" dur="200" fill="hold">
                                          <p:stCondLst>
                                            <p:cond delay="600"/>
                                          </p:stCondLst>
                                        </p:cTn>
                                        <p:tgtEl>
                                          <p:spTgt spid="6"/>
                                        </p:tgtEl>
                                        <p:attrNameLst>
                                          <p:attrName>r</p:attrName>
                                        </p:attrNameLst>
                                      </p:cBhvr>
                                    </p:animRot>
                                    <p:animRot by="120000">
                                      <p:cBhvr>
                                        <p:cTn id="15" dur="200" fill="hold">
                                          <p:stCondLst>
                                            <p:cond delay="800"/>
                                          </p:stCondLst>
                                        </p:cTn>
                                        <p:tgtEl>
                                          <p:spTgt spid="6"/>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par>
                                <p:cTn id="23" presetID="49" presetClass="path" presetSubtype="0" accel="50000" decel="50000" fill="hold" nodeType="withEffect">
                                  <p:stCondLst>
                                    <p:cond delay="0"/>
                                  </p:stCondLst>
                                  <p:childTnLst>
                                    <p:animMotion origin="layout" path="M 2.77778E-7 2.59259E-6 L 0.1224 0.15115 " pathEditMode="relative" rAng="0" ptsTypes="AA">
                                      <p:cBhvr>
                                        <p:cTn id="24" dur="2000" fill="hold"/>
                                        <p:tgtEl>
                                          <p:spTgt spid="6"/>
                                        </p:tgtEl>
                                        <p:attrNameLst>
                                          <p:attrName>ppt_x</p:attrName>
                                          <p:attrName>ppt_y</p:attrName>
                                        </p:attrNameLst>
                                      </p:cBhvr>
                                      <p:rCtr x="6111" y="7546"/>
                                    </p:animMotion>
                                  </p:childTnLst>
                                </p:cTn>
                              </p:par>
                              <p:par>
                                <p:cTn id="25" presetID="53" presetClass="exit" presetSubtype="32" fill="hold" nodeType="withEffect">
                                  <p:stCondLst>
                                    <p:cond delay="0"/>
                                  </p:stCondLst>
                                  <p:childTnLst>
                                    <p:anim calcmode="lin" valueType="num">
                                      <p:cBhvr>
                                        <p:cTn id="26" dur="700"/>
                                        <p:tgtEl>
                                          <p:spTgt spid="6"/>
                                        </p:tgtEl>
                                        <p:attrNameLst>
                                          <p:attrName>ppt_w</p:attrName>
                                        </p:attrNameLst>
                                      </p:cBhvr>
                                      <p:tavLst>
                                        <p:tav tm="0">
                                          <p:val>
                                            <p:strVal val="ppt_w"/>
                                          </p:val>
                                        </p:tav>
                                        <p:tav tm="100000">
                                          <p:val>
                                            <p:fltVal val="0"/>
                                          </p:val>
                                        </p:tav>
                                      </p:tavLst>
                                    </p:anim>
                                    <p:anim calcmode="lin" valueType="num">
                                      <p:cBhvr>
                                        <p:cTn id="27" dur="700"/>
                                        <p:tgtEl>
                                          <p:spTgt spid="6"/>
                                        </p:tgtEl>
                                        <p:attrNameLst>
                                          <p:attrName>ppt_h</p:attrName>
                                        </p:attrNameLst>
                                      </p:cBhvr>
                                      <p:tavLst>
                                        <p:tav tm="0">
                                          <p:val>
                                            <p:strVal val="ppt_h"/>
                                          </p:val>
                                        </p:tav>
                                        <p:tav tm="100000">
                                          <p:val>
                                            <p:fltVal val="0"/>
                                          </p:val>
                                        </p:tav>
                                      </p:tavLst>
                                    </p:anim>
                                    <p:animEffect transition="out" filter="fade">
                                      <p:cBhvr>
                                        <p:cTn id="28" dur="700"/>
                                        <p:tgtEl>
                                          <p:spTgt spid="6"/>
                                        </p:tgtEl>
                                      </p:cBhvr>
                                    </p:animEffect>
                                    <p:set>
                                      <p:cBhvr>
                                        <p:cTn id="29" dur="1" fill="hold">
                                          <p:stCondLst>
                                            <p:cond delay="699"/>
                                          </p:stCondLst>
                                        </p:cTn>
                                        <p:tgtEl>
                                          <p:spTgt spid="6"/>
                                        </p:tgtEl>
                                        <p:attrNameLst>
                                          <p:attrName>style.visibility</p:attrName>
                                        </p:attrNameLst>
                                      </p:cBhvr>
                                      <p:to>
                                        <p:strVal val="hidden"/>
                                      </p:to>
                                    </p:set>
                                  </p:childTnLst>
                                </p:cTn>
                              </p:par>
                              <p:par>
                                <p:cTn id="30" presetID="53" presetClass="entr" presetSubtype="16" fill="hold" nodeType="with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p:cTn id="32" dur="500" fill="hold"/>
                                        <p:tgtEl>
                                          <p:spTgt spid="19"/>
                                        </p:tgtEl>
                                        <p:attrNameLst>
                                          <p:attrName>ppt_w</p:attrName>
                                        </p:attrNameLst>
                                      </p:cBhvr>
                                      <p:tavLst>
                                        <p:tav tm="0">
                                          <p:val>
                                            <p:fltVal val="0"/>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animEffect transition="in" filter="fade">
                                      <p:cBhvr>
                                        <p:cTn id="3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1CB7A8-FFAD-40B5-9D0B-85D2B4C2C26A}"/>
              </a:ext>
            </a:extLst>
          </p:cNvPr>
          <p:cNvSpPr txBox="1"/>
          <p:nvPr/>
        </p:nvSpPr>
        <p:spPr>
          <a:xfrm>
            <a:off x="1921565" y="2676940"/>
            <a:ext cx="5592418" cy="1754326"/>
          </a:xfrm>
          <a:prstGeom prst="rect">
            <a:avLst/>
          </a:prstGeom>
          <a:solidFill>
            <a:schemeClr val="bg1"/>
          </a:solidFill>
        </p:spPr>
        <p:txBody>
          <a:bodyPr wrap="square" rtlCol="0">
            <a:spAutoFit/>
          </a:bodyPr>
          <a:lstStyle/>
          <a:p>
            <a:pPr algn="l" rtl="0"/>
            <a:r>
              <a:rPr lang="en-GB" b="0" i="0">
                <a:solidFill>
                  <a:srgbClr val="222222"/>
                </a:solidFill>
                <a:effectLst/>
                <a:latin typeface="Lucida Sans Unicode" panose="020B0602030504020204" pitchFamily="34" charset="0"/>
              </a:rPr>
              <a:t>Dear God,</a:t>
            </a:r>
          </a:p>
          <a:p>
            <a:pPr algn="l" rtl="0"/>
            <a:r>
              <a:rPr lang="en-GB" b="0" i="0">
                <a:solidFill>
                  <a:srgbClr val="222222"/>
                </a:solidFill>
                <a:effectLst/>
                <a:latin typeface="Lucida Sans Unicode" panose="020B0602030504020204" pitchFamily="34" charset="0"/>
              </a:rPr>
              <a:t>We can be very quick to make judgements about people which so often prove to be wrong.</a:t>
            </a:r>
            <a:br>
              <a:rPr lang="en-GB" b="0" i="0">
                <a:solidFill>
                  <a:srgbClr val="222222"/>
                </a:solidFill>
                <a:effectLst/>
                <a:latin typeface="Lucida Sans Unicode" panose="020B0602030504020204" pitchFamily="34" charset="0"/>
              </a:rPr>
            </a:br>
            <a:r>
              <a:rPr lang="en-GB" b="0" i="0">
                <a:solidFill>
                  <a:srgbClr val="222222"/>
                </a:solidFill>
                <a:effectLst/>
                <a:latin typeface="Lucida Sans Unicode" panose="020B0602030504020204" pitchFamily="34" charset="0"/>
              </a:rPr>
              <a:t>Teach us to see the real value in people around us.</a:t>
            </a:r>
          </a:p>
          <a:p>
            <a:pPr algn="l" rtl="0"/>
            <a:r>
              <a:rPr lang="en-GB" b="1" i="0">
                <a:solidFill>
                  <a:srgbClr val="222222"/>
                </a:solidFill>
                <a:effectLst/>
                <a:latin typeface="Lucida Sans Unicode" panose="020B0602030504020204" pitchFamily="34" charset="0"/>
              </a:rPr>
              <a:t>Amen.</a:t>
            </a:r>
            <a:endParaRPr lang="en-GB" b="0" i="0">
              <a:solidFill>
                <a:srgbClr val="222222"/>
              </a:solidFill>
              <a:effectLst/>
              <a:latin typeface="Lucida Sans Unicode" panose="020B0602030504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409</TotalTime>
  <Words>850</Words>
  <Application>Microsoft Office PowerPoint</Application>
  <PresentationFormat>On-screen Show (4:3)</PresentationFormat>
  <Paragraphs>71</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Twinkl SemiBold</vt:lpstr>
      <vt:lpstr>Calibri</vt:lpstr>
      <vt:lpstr>Twinkl</vt:lpstr>
      <vt:lpstr>Lucida Sans Unicode</vt:lpstr>
      <vt:lpstr>Arial</vt:lpstr>
      <vt:lpstr>Office Theme</vt:lpstr>
      <vt:lpstr>PowerPoint Presentation</vt:lpstr>
      <vt:lpstr>Differences between People</vt:lpstr>
      <vt:lpstr>Different but Similar</vt:lpstr>
      <vt:lpstr>How Should We Behave Towards  People Who Are Different from Us?</vt:lpstr>
      <vt:lpstr>Equality and Equity</vt:lpstr>
      <vt:lpstr>Equality and Equity</vt:lpstr>
      <vt:lpstr>Equality and Equity</vt:lpstr>
      <vt:lpstr>Equality and Equity</vt:lpstr>
      <vt:lpstr>Equality and Equity</vt:lpstr>
      <vt:lpstr>Equality and Equity</vt:lpstr>
      <vt:lpstr>Equality and Equity</vt:lpstr>
      <vt:lpstr>Equality and Equity</vt:lpstr>
      <vt:lpstr>Helpful Hints</vt:lpstr>
      <vt:lpstr>How Should We Behave Towards  People Who Are Different from Us?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Sarah Williamson</dc:creator>
  <cp:lastModifiedBy>C Sambles</cp:lastModifiedBy>
  <cp:revision>62</cp:revision>
  <dcterms:created xsi:type="dcterms:W3CDTF">2017-06-26T12:34:19Z</dcterms:created>
  <dcterms:modified xsi:type="dcterms:W3CDTF">2021-05-16T15:48:02Z</dcterms:modified>
</cp:coreProperties>
</file>