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60" r:id="rId6"/>
    <p:sldId id="261" r:id="rId7"/>
    <p:sldId id="262" r:id="rId8"/>
    <p:sldId id="272" r:id="rId9"/>
    <p:sldId id="271" r:id="rId10"/>
    <p:sldId id="27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247C1-B7F7-4121-97E3-01A7051595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E92E08-368C-433F-BE26-9B0145E31B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C455A-63AA-4A9D-828A-BB1DD692E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386AEA-E1E8-45F2-AED8-41782C6B8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EA368A-2815-4DD2-9C1A-E335CD4986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311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4B37AC-D287-4DD3-AA02-D1723F3EF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844DB-DD1C-42D1-BBC7-0F43C63845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A5DBCF-A8AE-47EC-A687-02E57D992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88E179-9CB7-4716-BA54-B6566436A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C6BC3-6955-49EB-9893-3E52C7EB6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5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7C7FF7-54C4-41D1-ABD4-98C3804E4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A0C111-4B4E-4F84-AC48-83C5A07B15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0B3684-9DD3-45E1-897A-CC5FF6AD8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77B9D0-EF37-4337-9587-B6BB4DD93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E2C7D8-6926-437A-BCD8-744C073E0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4554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8B5E39-354F-4810-9E75-50890C78A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8B7F2-1352-4AE4-84A1-00D7293C55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1BB296-3FD4-4F27-96D6-3D37A7C492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10B619-D4FB-43E3-9FF9-A3DCF01CC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558D69-B6D6-478C-9290-9509B9DF0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7DD6CC-C98E-41D5-8974-F52525C67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324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E0FC88-BE75-4C73-A32D-38BE283CC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F8A6D6-827A-4211-BC83-FF79CC11B3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1BB9AC6-0D86-4F05-A227-56E570DBED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CEB9CC-8874-4686-942C-E925BD0576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2272A7A-AED4-47E2-B207-E67BF9B578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D47BF01-0D17-42F9-844C-69AD5CB1A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4C222E0-0F81-420C-821A-F9EF6AA2B4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DD4172-0C86-4176-A25A-68FEBAAC0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590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66990E-2AF8-43DC-A736-F6FA6EE5D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B6492AE-98D9-45E4-BF86-BACEBB3C3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D31921-18F5-4CCD-A185-3F81008C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AE6F04-1BCA-4BC9-8D7D-DBFCDAF83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2989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E45518-6277-414D-B0E2-2F2B0B89D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D03070-B4E4-46C5-9013-DB9A356FD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ACACC7-6525-432D-9BCA-D904FE235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1722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5D9F9F-E826-4BF6-ACB4-8A8D8503D9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BD23A-BCCA-4A35-BEF0-A98AD91CC4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CF58DC-1CEE-4AC9-82E2-5A5F05BDB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30874B-B7E3-4DDC-A90C-48E528B721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C917D1-53CE-4DD6-83EE-3BFB58C65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DD6E9-80FA-4DD7-AADB-CA72399B3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4725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BF4B0-E6BB-4688-971C-F2BBDF228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7FF7349-0260-439E-94A3-ED01ABF151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6CC61-7932-41E3-9B30-8819D510C8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96C0B2-3436-4D94-BE0A-5E735D3CC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72CFEA-4DFC-415F-B1DD-5B95500C4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C5D200-D5C0-4525-9420-4DC9F312D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1707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42FAB2-3335-494B-ADB3-AA1938B59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0143F9-21B3-4FA4-BC34-C4A2EFAE67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305AD0-DC37-433F-B6E0-FE9B31576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AF1EA-F0AA-461B-B4E8-179E9C3DF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95CC1-9C3D-4782-91B7-C0CB540CB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716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A1379C-FEAA-4E34-9874-49BBAD4B26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1DA0D4-369D-47B6-B673-11BAF398C3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A5A29B-950E-440E-8140-0A748DA43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AE5577-216D-4D3E-A3FD-FBE52C531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5B4CA0-731B-4CBB-AAB1-C22EA68F9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822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A39CF8-9E48-437E-B053-D17929B229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D6D8D-BCA2-4244-822A-EBFF81D39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31C79-7363-46B7-A22B-28047F57B3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7D96A-617B-44E1-96FA-A69B186FAF98}" type="datetimeFigureOut">
              <a:rPr lang="en-GB" smtClean="0"/>
              <a:t>24/11/2020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3C597B-CB59-47D3-A4B0-87047EC626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8B634-3C2F-4708-8D0B-ACBD178814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7560-0F20-4A81-9CAD-2F5B6ADCA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38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hyperlink" Target="about:blank" TargetMode="External"/><Relationship Id="rId7" Type="http://schemas.openxmlformats.org/officeDocument/2006/relationships/hyperlink" Target="https://www.bridgespan.org/insights/blog/transformative-scale/the-little-ngo-that-roared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g"/><Relationship Id="rId11" Type="http://schemas.openxmlformats.org/officeDocument/2006/relationships/image" Target="../media/image14.svg"/><Relationship Id="rId5" Type="http://schemas.openxmlformats.org/officeDocument/2006/relationships/image" Target="../media/image9.jpg"/><Relationship Id="rId10" Type="http://schemas.openxmlformats.org/officeDocument/2006/relationships/image" Target="../media/image13.png"/><Relationship Id="rId4" Type="http://schemas.openxmlformats.org/officeDocument/2006/relationships/image" Target="../media/image8.jpeg"/><Relationship Id="rId9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hyperlink" Target="about:blank" TargetMode="External"/><Relationship Id="rId7" Type="http://schemas.openxmlformats.org/officeDocument/2006/relationships/image" Target="../media/image20.sv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jpg"/><Relationship Id="rId4" Type="http://schemas.openxmlformats.org/officeDocument/2006/relationships/image" Target="../media/image16.jpg"/><Relationship Id="rId9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hyperlink" Target="about:blank" TargetMode="External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g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A9433-88AE-4FF5-85A1-FA815FB4A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1201400" cy="1325563"/>
          </a:xfrm>
        </p:spPr>
        <p:txBody>
          <a:bodyPr>
            <a:normAutofit fontScale="90000"/>
          </a:bodyPr>
          <a:lstStyle/>
          <a:p>
            <a:r>
              <a:rPr lang="en-GB" sz="6600" b="1" dirty="0">
                <a:latin typeface="Arial Nova Light" panose="020B0304020202020204" pitchFamily="34" charset="0"/>
              </a:rPr>
              <a:t>The Botley School Hope Project!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076713-CC9C-49BD-95B5-831E14D93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69" y="2051666"/>
            <a:ext cx="11660819" cy="4560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161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02568DD-51EF-419C-8265-FD71A7809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719" y="111549"/>
            <a:ext cx="11775646" cy="1325563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latin typeface="Arial Nova Light" panose="020B0304020202020204" pitchFamily="34" charset="0"/>
              </a:rPr>
              <a:t>Could you be one of our new Botley Primary school </a:t>
            </a:r>
            <a:r>
              <a:rPr lang="en-GB" sz="6000" dirty="0">
                <a:solidFill>
                  <a:srgbClr val="00B050"/>
                </a:solidFill>
              </a:rPr>
              <a:t/>
            </a:r>
            <a:br>
              <a:rPr lang="en-GB" sz="6000" dirty="0">
                <a:solidFill>
                  <a:srgbClr val="00B050"/>
                </a:solidFill>
              </a:rPr>
            </a:br>
            <a:r>
              <a:rPr lang="en-GB" sz="7200" b="1" dirty="0">
                <a:solidFill>
                  <a:srgbClr val="002060"/>
                </a:solidFill>
                <a:latin typeface="Arial Nova Light" panose="020B0304020202020204" pitchFamily="34" charset="0"/>
              </a:rPr>
              <a:t>C</a:t>
            </a:r>
            <a:r>
              <a:rPr lang="en-GB" sz="72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7200" b="1" dirty="0">
                <a:solidFill>
                  <a:srgbClr val="00FF00"/>
                </a:solidFill>
                <a:latin typeface="Arial Nova Light" panose="020B0304020202020204" pitchFamily="34" charset="0"/>
              </a:rPr>
              <a:t>H</a:t>
            </a:r>
            <a:r>
              <a:rPr lang="en-GB" sz="72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7200" b="1" dirty="0">
                <a:solidFill>
                  <a:schemeClr val="accent5">
                    <a:lumMod val="75000"/>
                  </a:schemeClr>
                </a:solidFill>
                <a:latin typeface="Arial Nova Light" panose="020B0304020202020204" pitchFamily="34" charset="0"/>
              </a:rPr>
              <a:t>A</a:t>
            </a:r>
            <a:r>
              <a:rPr lang="en-GB" sz="72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7200" b="1" dirty="0">
                <a:solidFill>
                  <a:srgbClr val="FF3300"/>
                </a:solidFill>
                <a:latin typeface="Arial Nova Light" panose="020B0304020202020204" pitchFamily="34" charset="0"/>
              </a:rPr>
              <a:t>M</a:t>
            </a:r>
            <a:r>
              <a:rPr lang="en-GB" sz="72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7200" b="1" dirty="0">
                <a:solidFill>
                  <a:schemeClr val="accent4"/>
                </a:solidFill>
                <a:latin typeface="Arial Nova Light" panose="020B0304020202020204" pitchFamily="34" charset="0"/>
              </a:rPr>
              <a:t>P</a:t>
            </a:r>
            <a:r>
              <a:rPr lang="en-GB" sz="7200" b="1" dirty="0">
                <a:solidFill>
                  <a:srgbClr val="00B050"/>
                </a:solidFill>
                <a:latin typeface="Arial Nova Light" panose="020B0304020202020204" pitchFamily="34" charset="0"/>
              </a:rPr>
              <a:t> </a:t>
            </a:r>
            <a:r>
              <a:rPr lang="en-GB" sz="7200" b="1" dirty="0">
                <a:solidFill>
                  <a:srgbClr val="7030A0"/>
                </a:solidFill>
                <a:latin typeface="Arial Nova Light" panose="020B0304020202020204" pitchFamily="34" charset="0"/>
              </a:rPr>
              <a:t>S</a:t>
            </a:r>
            <a:r>
              <a:rPr lang="en-GB" sz="7200" b="1" dirty="0">
                <a:latin typeface="Arial Nova Light" panose="020B0304020202020204" pitchFamily="34" charset="0"/>
              </a:rPr>
              <a:t>?</a:t>
            </a:r>
            <a:endParaRPr lang="en-GB" sz="6000" b="1" dirty="0">
              <a:latin typeface="Arial Nova Light" panose="020B0304020202020204" pitchFamily="34" charset="0"/>
            </a:endParaRPr>
          </a:p>
        </p:txBody>
      </p:sp>
      <p:sp>
        <p:nvSpPr>
          <p:cNvPr id="7" name="Title 3">
            <a:extLst>
              <a:ext uri="{FF2B5EF4-FFF2-40B4-BE49-F238E27FC236}">
                <a16:creationId xmlns:a16="http://schemas.microsoft.com/office/drawing/2014/main" id="{975CB94D-489D-4A1C-9E19-E3947B453A05}"/>
              </a:ext>
            </a:extLst>
          </p:cNvPr>
          <p:cNvSpPr txBox="1">
            <a:spLocks/>
          </p:cNvSpPr>
          <p:nvPr/>
        </p:nvSpPr>
        <p:spPr>
          <a:xfrm>
            <a:off x="725593" y="1343086"/>
            <a:ext cx="4387946" cy="5329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b="1" dirty="0">
                <a:solidFill>
                  <a:srgbClr val="002060"/>
                </a:solidFill>
              </a:rPr>
              <a:t>C	</a:t>
            </a:r>
            <a:r>
              <a:rPr lang="en-GB" sz="4100" b="1" dirty="0">
                <a:solidFill>
                  <a:srgbClr val="002060"/>
                </a:solidFill>
              </a:rPr>
              <a:t>OMPASSION</a:t>
            </a:r>
            <a:endParaRPr lang="en-GB" sz="4500" b="1" dirty="0">
              <a:solidFill>
                <a:srgbClr val="002060"/>
              </a:solidFill>
            </a:endParaRPr>
          </a:p>
          <a:p>
            <a:r>
              <a:rPr lang="en-GB" sz="6200" b="1" dirty="0">
                <a:solidFill>
                  <a:srgbClr val="00FF00"/>
                </a:solidFill>
              </a:rPr>
              <a:t>H	</a:t>
            </a:r>
            <a:r>
              <a:rPr lang="en-GB" sz="4100" b="1" dirty="0">
                <a:solidFill>
                  <a:srgbClr val="00FF00"/>
                </a:solidFill>
              </a:rPr>
              <a:t>OPE</a:t>
            </a:r>
            <a:r>
              <a:rPr lang="en-GB" sz="4500" b="1" dirty="0">
                <a:solidFill>
                  <a:srgbClr val="00B050"/>
                </a:solidFill>
              </a:rPr>
              <a:t> </a:t>
            </a:r>
          </a:p>
          <a:p>
            <a:r>
              <a:rPr lang="en-GB" sz="6200" b="1" dirty="0">
                <a:solidFill>
                  <a:schemeClr val="accent1">
                    <a:lumMod val="75000"/>
                  </a:schemeClr>
                </a:solidFill>
              </a:rPr>
              <a:t>A	</a:t>
            </a:r>
            <a:r>
              <a:rPr lang="en-GB" sz="4100" b="1" dirty="0">
                <a:solidFill>
                  <a:schemeClr val="accent1">
                    <a:lumMod val="75000"/>
                  </a:schemeClr>
                </a:solidFill>
              </a:rPr>
              <a:t>ND</a:t>
            </a:r>
            <a:endParaRPr lang="en-GB" sz="4500" b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sz="6200" b="1" dirty="0">
                <a:solidFill>
                  <a:srgbClr val="FF3300"/>
                </a:solidFill>
              </a:rPr>
              <a:t>M	</a:t>
            </a:r>
            <a:r>
              <a:rPr lang="en-GB" sz="4100" b="1" dirty="0">
                <a:solidFill>
                  <a:srgbClr val="FF3300"/>
                </a:solidFill>
              </a:rPr>
              <a:t>INDFULLNESS</a:t>
            </a:r>
            <a:endParaRPr lang="en-GB" sz="4500" b="1" dirty="0">
              <a:solidFill>
                <a:srgbClr val="FF3300"/>
              </a:solidFill>
            </a:endParaRPr>
          </a:p>
          <a:p>
            <a:r>
              <a:rPr lang="en-GB" sz="6200" b="1" dirty="0">
                <a:solidFill>
                  <a:schemeClr val="accent4"/>
                </a:solidFill>
              </a:rPr>
              <a:t>P	</a:t>
            </a:r>
            <a:r>
              <a:rPr lang="en-GB" sz="4100" b="1" dirty="0">
                <a:solidFill>
                  <a:schemeClr val="accent4"/>
                </a:solidFill>
              </a:rPr>
              <a:t>ROJECT</a:t>
            </a:r>
            <a:r>
              <a:rPr lang="en-GB" sz="4500" b="1" dirty="0">
                <a:solidFill>
                  <a:srgbClr val="FF3300"/>
                </a:solidFill>
              </a:rPr>
              <a:t> </a:t>
            </a:r>
          </a:p>
          <a:p>
            <a:r>
              <a:rPr lang="en-GB" sz="6200" b="1" dirty="0">
                <a:solidFill>
                  <a:srgbClr val="7030A0"/>
                </a:solidFill>
              </a:rPr>
              <a:t>S	</a:t>
            </a:r>
            <a:r>
              <a:rPr lang="en-GB" sz="4100" b="1" dirty="0">
                <a:solidFill>
                  <a:srgbClr val="7030A0"/>
                </a:solidFill>
              </a:rPr>
              <a:t>TEWARDS</a:t>
            </a:r>
            <a:endParaRPr lang="en-GB" sz="2400" b="1" dirty="0">
              <a:solidFill>
                <a:srgbClr val="7030A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78941C-C5A1-4978-AB8A-84AA50D0B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3725" y="4718675"/>
            <a:ext cx="4996747" cy="1954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92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1414B-BC60-4971-83D6-C83006976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882" y="258593"/>
            <a:ext cx="10190825" cy="975403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Arial Nova Light" panose="020B0304020202020204" pitchFamily="34" charset="0"/>
              </a:rPr>
              <a:t>What is the role of a Champ?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E86B0DF-33C6-4DB7-9F9F-4A28BB3689E0}"/>
              </a:ext>
            </a:extLst>
          </p:cNvPr>
          <p:cNvSpPr txBox="1">
            <a:spLocks/>
          </p:cNvSpPr>
          <p:nvPr/>
        </p:nvSpPr>
        <p:spPr>
          <a:xfrm>
            <a:off x="10449018" y="168676"/>
            <a:ext cx="1393794" cy="3049479"/>
          </a:xfrm>
          <a:prstGeom prst="rect">
            <a:avLst/>
          </a:prstGeom>
        </p:spPr>
        <p:txBody>
          <a:bodyPr vert="wordArtVert" lIns="91440" tIns="45720" rIns="91440" bIns="45720" rtlCol="0" anchor="ctr">
            <a:normAutofit fontScale="4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300" b="1" dirty="0">
                <a:solidFill>
                  <a:srgbClr val="002060"/>
                </a:solidFill>
              </a:rPr>
              <a:t>C</a:t>
            </a:r>
            <a:r>
              <a:rPr lang="en-GB" sz="2400" b="1" dirty="0">
                <a:solidFill>
                  <a:srgbClr val="002060"/>
                </a:solidFill>
              </a:rPr>
              <a:t>OMPASSION</a:t>
            </a:r>
          </a:p>
          <a:p>
            <a:r>
              <a:rPr lang="en-GB" sz="3300" b="1" dirty="0">
                <a:solidFill>
                  <a:srgbClr val="00FF00"/>
                </a:solidFill>
              </a:rPr>
              <a:t>H</a:t>
            </a:r>
            <a:r>
              <a:rPr lang="en-GB" sz="2400" b="1" dirty="0">
                <a:solidFill>
                  <a:srgbClr val="00FF00"/>
                </a:solidFill>
              </a:rPr>
              <a:t>OPE</a:t>
            </a:r>
            <a:r>
              <a:rPr lang="en-GB" sz="2400" b="1" dirty="0">
                <a:solidFill>
                  <a:srgbClr val="00B050"/>
                </a:solidFill>
              </a:rPr>
              <a:t> </a:t>
            </a:r>
          </a:p>
          <a:p>
            <a:r>
              <a:rPr lang="en-GB" sz="3300" b="1" dirty="0">
                <a:solidFill>
                  <a:schemeClr val="accent1">
                    <a:lumMod val="75000"/>
                  </a:schemeClr>
                </a:solidFill>
              </a:rPr>
              <a:t>A</a:t>
            </a:r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ND</a:t>
            </a:r>
          </a:p>
          <a:p>
            <a:r>
              <a:rPr lang="en-GB" sz="3300" b="1" dirty="0">
                <a:solidFill>
                  <a:srgbClr val="FF3300"/>
                </a:solidFill>
              </a:rPr>
              <a:t>M</a:t>
            </a:r>
            <a:r>
              <a:rPr lang="en-GB" sz="2400" b="1" dirty="0">
                <a:solidFill>
                  <a:srgbClr val="FF3300"/>
                </a:solidFill>
              </a:rPr>
              <a:t>INDFULLNESS</a:t>
            </a:r>
          </a:p>
          <a:p>
            <a:r>
              <a:rPr lang="en-GB" sz="3300" b="1" dirty="0">
                <a:solidFill>
                  <a:schemeClr val="accent4"/>
                </a:solidFill>
              </a:rPr>
              <a:t>P</a:t>
            </a:r>
            <a:r>
              <a:rPr lang="en-GB" sz="2400" b="1" dirty="0">
                <a:solidFill>
                  <a:schemeClr val="accent4"/>
                </a:solidFill>
              </a:rPr>
              <a:t>ROJECT</a:t>
            </a:r>
            <a:r>
              <a:rPr lang="en-GB" sz="2400" b="1" dirty="0">
                <a:solidFill>
                  <a:srgbClr val="FF3300"/>
                </a:solidFill>
              </a:rPr>
              <a:t> </a:t>
            </a:r>
          </a:p>
          <a:p>
            <a:r>
              <a:rPr lang="en-GB" sz="3300" b="1" dirty="0">
                <a:solidFill>
                  <a:srgbClr val="7030A0"/>
                </a:solidFill>
              </a:rPr>
              <a:t>S</a:t>
            </a:r>
            <a:r>
              <a:rPr lang="en-GB" sz="2400" b="1" dirty="0">
                <a:solidFill>
                  <a:srgbClr val="7030A0"/>
                </a:solidFill>
              </a:rPr>
              <a:t>TEWARD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0977B07-F34D-4055-A5D4-DDF9F837941B}"/>
              </a:ext>
            </a:extLst>
          </p:cNvPr>
          <p:cNvGrpSpPr/>
          <p:nvPr/>
        </p:nvGrpSpPr>
        <p:grpSpPr>
          <a:xfrm>
            <a:off x="676266" y="4860781"/>
            <a:ext cx="1729757" cy="1627353"/>
            <a:chOff x="4418412" y="3863282"/>
            <a:chExt cx="1976153" cy="1976569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9AC44B67-7218-4B7D-B46A-9AEC74E7C144}"/>
                </a:ext>
              </a:extLst>
            </p:cNvPr>
            <p:cNvSpPr/>
            <p:nvPr/>
          </p:nvSpPr>
          <p:spPr>
            <a:xfrm>
              <a:off x="4418412" y="3863282"/>
              <a:ext cx="1976153" cy="1976569"/>
            </a:xfrm>
            <a:prstGeom prst="ellipse">
              <a:avLst/>
            </a:prstGeom>
            <a:solidFill>
              <a:srgbClr val="FFC5C5"/>
            </a:solidFill>
            <a:ln w="28575">
              <a:solidFill>
                <a:srgbClr val="FF33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8BF4B91F-CB4E-45D5-972C-AAA4CA13E527}"/>
                </a:ext>
              </a:extLst>
            </p:cNvPr>
            <p:cNvPicPr/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92" t="8331" r="3479" b="6942"/>
            <a:stretch/>
          </p:blipFill>
          <p:spPr bwMode="auto">
            <a:xfrm>
              <a:off x="4718955" y="4171877"/>
              <a:ext cx="1406155" cy="1377526"/>
            </a:xfrm>
            <a:prstGeom prst="ellipse">
              <a:avLst/>
            </a:prstGeom>
            <a:ln w="28575" cap="rnd">
              <a:solidFill>
                <a:srgbClr val="FF00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B445A41-4F1A-4639-A5E5-DF8B8F9AFC9B}"/>
                </a:ext>
              </a:extLst>
            </p:cNvPr>
            <p:cNvSpPr/>
            <p:nvPr/>
          </p:nvSpPr>
          <p:spPr>
            <a:xfrm>
              <a:off x="4630031" y="4006672"/>
              <a:ext cx="1588375" cy="1740102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1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8B9B97B5-B88E-4300-9E08-1852A9D0993A}"/>
              </a:ext>
            </a:extLst>
          </p:cNvPr>
          <p:cNvGrpSpPr/>
          <p:nvPr/>
        </p:nvGrpSpPr>
        <p:grpSpPr>
          <a:xfrm>
            <a:off x="2649003" y="4834395"/>
            <a:ext cx="1729758" cy="1774962"/>
            <a:chOff x="3418824" y="4013871"/>
            <a:chExt cx="1976153" cy="1976569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76ACB34C-E40C-42E6-925F-9EA1231CCEB3}"/>
                </a:ext>
              </a:extLst>
            </p:cNvPr>
            <p:cNvSpPr/>
            <p:nvPr/>
          </p:nvSpPr>
          <p:spPr>
            <a:xfrm>
              <a:off x="3418824" y="4013871"/>
              <a:ext cx="1976153" cy="1976569"/>
            </a:xfrm>
            <a:prstGeom prst="ellipse">
              <a:avLst/>
            </a:prstGeom>
            <a:solidFill>
              <a:schemeClr val="accent6">
                <a:lumMod val="20000"/>
                <a:lumOff val="80000"/>
              </a:schemeClr>
            </a:solidFill>
            <a:ln w="28575">
              <a:solidFill>
                <a:schemeClr val="accent2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7A849377-8E40-4D78-A89D-E5002BFC081F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9750" y="4280269"/>
              <a:ext cx="1458831" cy="1457953"/>
            </a:xfrm>
            <a:prstGeom prst="ellipse">
              <a:avLst/>
            </a:prstGeom>
            <a:ln w="28575" cap="rnd">
              <a:solidFill>
                <a:srgbClr val="FF66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</p:spPr>
        </p:pic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BBEBE80-A8A6-4D7D-9DAF-C80D941B8092}"/>
                </a:ext>
              </a:extLst>
            </p:cNvPr>
            <p:cNvSpPr/>
            <p:nvPr/>
          </p:nvSpPr>
          <p:spPr>
            <a:xfrm>
              <a:off x="3537585" y="4177041"/>
              <a:ext cx="1794049" cy="1694018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2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2CC9E46-FD34-487F-A9DB-78FD604609FD}"/>
              </a:ext>
            </a:extLst>
          </p:cNvPr>
          <p:cNvGrpSpPr/>
          <p:nvPr/>
        </p:nvGrpSpPr>
        <p:grpSpPr>
          <a:xfrm>
            <a:off x="4529460" y="4834395"/>
            <a:ext cx="1729757" cy="1774962"/>
            <a:chOff x="399399" y="3853489"/>
            <a:chExt cx="1976153" cy="1976569"/>
          </a:xfrm>
        </p:grpSpPr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CED37B53-7172-49F7-AB7A-54085A1D1F5C}"/>
                </a:ext>
              </a:extLst>
            </p:cNvPr>
            <p:cNvSpPr/>
            <p:nvPr/>
          </p:nvSpPr>
          <p:spPr>
            <a:xfrm>
              <a:off x="399399" y="3853489"/>
              <a:ext cx="1976153" cy="1976569"/>
            </a:xfrm>
            <a:prstGeom prst="ellipse">
              <a:avLst/>
            </a:prstGeom>
            <a:solidFill>
              <a:srgbClr val="FFFF99"/>
            </a:solidFill>
            <a:ln w="28575">
              <a:solidFill>
                <a:srgbClr val="FFFF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A0C18642-D785-4675-81DE-7ABFCEEDA926}"/>
                </a:ext>
              </a:extLst>
            </p:cNvPr>
            <p:cNvPicPr/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580" t="4254" r="13318" b="5015"/>
            <a:stretch/>
          </p:blipFill>
          <p:spPr bwMode="auto">
            <a:xfrm rot="5400000">
              <a:off x="721905" y="4198101"/>
              <a:ext cx="1377526" cy="1355557"/>
            </a:xfrm>
            <a:prstGeom prst="ellipse">
              <a:avLst/>
            </a:prstGeom>
            <a:ln w="28575" cap="rnd">
              <a:solidFill>
                <a:srgbClr val="FFFF00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4C021346-52B7-4FB8-9F7F-99C9243C9E5A}"/>
                </a:ext>
              </a:extLst>
            </p:cNvPr>
            <p:cNvSpPr/>
            <p:nvPr/>
          </p:nvSpPr>
          <p:spPr>
            <a:xfrm>
              <a:off x="639594" y="4060011"/>
              <a:ext cx="1532422" cy="1664815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Button">
                <a:avLst>
                  <a:gd name="adj" fmla="val 10194724"/>
                </a:avLst>
              </a:prstTxWarp>
              <a:spAutoFit/>
            </a:bodyPr>
            <a:lstStyle/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Botley C of E Primary School</a:t>
              </a:r>
            </a:p>
            <a:p>
              <a:pPr algn="ctr"/>
              <a:endParaRPr lang="en-US" sz="1200" b="1" dirty="0">
                <a:latin typeface="Century Gothic" panose="020B0502020202020204" pitchFamily="34" charset="0"/>
                <a:cs typeface="Cavolini" panose="03000502040302020204" pitchFamily="66" charset="0"/>
              </a:endParaRPr>
            </a:p>
            <a:p>
              <a:pPr algn="ctr"/>
              <a:r>
                <a:rPr lang="en-US" sz="1200" b="1" dirty="0">
                  <a:latin typeface="Century Gothic" panose="020B0502020202020204" pitchFamily="34" charset="0"/>
                  <a:cs typeface="Cavolini" panose="03000502040302020204" pitchFamily="66" charset="0"/>
                </a:rPr>
                <a:t>Hope Project Award 3 </a:t>
              </a:r>
            </a:p>
          </p:txBody>
        </p:sp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2CDCE446-A06C-4A2D-B481-641AC04E83A9}"/>
              </a:ext>
            </a:extLst>
          </p:cNvPr>
          <p:cNvSpPr txBox="1"/>
          <p:nvPr/>
        </p:nvSpPr>
        <p:spPr>
          <a:xfrm>
            <a:off x="277633" y="1568896"/>
            <a:ext cx="107217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Arial Nova Light" panose="020B0304020202020204" pitchFamily="34" charset="0"/>
              </a:rPr>
              <a:t>There will be 2 champs from each Bubble (1 per class)</a:t>
            </a:r>
          </a:p>
          <a:p>
            <a:endParaRPr lang="en-GB" sz="2800" dirty="0">
              <a:latin typeface="Arial Nova Light" panose="020B0304020202020204" pitchFamily="34" charset="0"/>
            </a:endParaRPr>
          </a:p>
          <a:p>
            <a:r>
              <a:rPr lang="en-GB" sz="2800" dirty="0">
                <a:latin typeface="Arial Nova Light" panose="020B0304020202020204" pitchFamily="34" charset="0"/>
              </a:rPr>
              <a:t>Help to check when Hope Project challenges have been completed</a:t>
            </a:r>
          </a:p>
          <a:p>
            <a:endParaRPr lang="en-GB" sz="2800" dirty="0">
              <a:latin typeface="Arial Nova Light" panose="020B0304020202020204" pitchFamily="34" charset="0"/>
            </a:endParaRPr>
          </a:p>
          <a:p>
            <a:r>
              <a:rPr lang="en-GB" sz="2800" dirty="0">
                <a:latin typeface="Arial Nova Light" panose="020B0304020202020204" pitchFamily="34" charset="0"/>
              </a:rPr>
              <a:t>Presenting the Award badges.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F98F5B-7A0E-4696-8EFB-80F4F99AE264}"/>
              </a:ext>
            </a:extLst>
          </p:cNvPr>
          <p:cNvSpPr txBox="1"/>
          <p:nvPr/>
        </p:nvSpPr>
        <p:spPr>
          <a:xfrm>
            <a:off x="6782540" y="4834395"/>
            <a:ext cx="4847208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 Nova Light" panose="020B0304020202020204" pitchFamily="34" charset="0"/>
              </a:rPr>
              <a:t>To earn a badge, you need to show that you have completed 2 Hope Project challenges. </a:t>
            </a:r>
          </a:p>
          <a:p>
            <a:r>
              <a:rPr lang="en-GB" sz="2000" dirty="0">
                <a:latin typeface="Arial Nova Light" panose="020B0304020202020204" pitchFamily="34" charset="0"/>
              </a:rPr>
              <a:t>There are 12 badges to collect!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456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86866-0EFC-4832-AFC1-174CF4555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394" y="-123147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b="1" dirty="0">
                <a:latin typeface="Arial Nova Light" panose="020B0304020202020204" pitchFamily="34" charset="0"/>
              </a:rPr>
              <a:t>Week 1- Challenge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019110-CB6D-429B-9F06-91235B7E3D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5670"/>
          <a:stretch/>
        </p:blipFill>
        <p:spPr>
          <a:xfrm>
            <a:off x="6432475" y="326055"/>
            <a:ext cx="5438478" cy="32458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B1173F2-D94E-43BC-A2C7-CF8BC96017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653" y="1308948"/>
            <a:ext cx="4993927" cy="5323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563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48FFE-AA6A-438B-8DCE-36EBE5FF7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32403" y="766995"/>
            <a:ext cx="3336545" cy="165761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600" b="1" kern="1200" dirty="0">
                <a:latin typeface="Posterama" panose="020B0504020200020000" pitchFamily="34" charset="0"/>
                <a:cs typeface="Posterama" panose="020B0504020200020000" pitchFamily="34" charset="0"/>
              </a:rPr>
              <a:t>ACHIEVE</a:t>
            </a:r>
            <a:r>
              <a:rPr lang="en-US" sz="3600" kern="1200" dirty="0">
                <a:latin typeface="Posterama" panose="020B0504020200020000" pitchFamily="34" charset="0"/>
                <a:cs typeface="Posterama" panose="020B0504020200020000" pitchFamily="34" charset="0"/>
              </a:rPr>
              <a:t> </a:t>
            </a:r>
            <a:r>
              <a:rPr lang="en-US" sz="2300" kern="1200" dirty="0">
                <a:latin typeface="Posterama" panose="020B0504020200020000" pitchFamily="34" charset="0"/>
                <a:cs typeface="Posterama" panose="020B0504020200020000" pitchFamily="34" charset="0"/>
              </a:rPr>
              <a:t/>
            </a:r>
            <a:br>
              <a:rPr lang="en-US" sz="2300" kern="1200" dirty="0">
                <a:latin typeface="Posterama" panose="020B0504020200020000" pitchFamily="34" charset="0"/>
                <a:cs typeface="Posterama" panose="020B0504020200020000" pitchFamily="34" charset="0"/>
              </a:rPr>
            </a:br>
            <a:r>
              <a:rPr lang="en-US" sz="2300" kern="1200" dirty="0">
                <a:latin typeface="Posterama" panose="020B0504020200020000" pitchFamily="34" charset="0"/>
                <a:cs typeface="Posterama" panose="020B0504020200020000" pitchFamily="34" charset="0"/>
              </a:rPr>
              <a:t/>
            </a:r>
            <a:br>
              <a:rPr lang="en-US" sz="2300" kern="1200" dirty="0">
                <a:latin typeface="Posterama" panose="020B0504020200020000" pitchFamily="34" charset="0"/>
                <a:cs typeface="Posterama" panose="020B0504020200020000" pitchFamily="34" charset="0"/>
              </a:rPr>
            </a:br>
            <a:r>
              <a:rPr lang="en-US" sz="2300" kern="1200" dirty="0">
                <a:latin typeface="Posterama" panose="020B0504020200020000" pitchFamily="34" charset="0"/>
                <a:cs typeface="Posterama" panose="020B0504020200020000" pitchFamily="34" charset="0"/>
              </a:rPr>
              <a:t>Achievement means to succeed at something.</a:t>
            </a:r>
          </a:p>
        </p:txBody>
      </p:sp>
      <p:pic>
        <p:nvPicPr>
          <p:cNvPr id="25" name="Picture 24" descr="A picture containing person, boy, indoor, small&#10;&#10;Description automatically generated">
            <a:extLst>
              <a:ext uri="{FF2B5EF4-FFF2-40B4-BE49-F238E27FC236}">
                <a16:creationId xmlns:a16="http://schemas.microsoft.com/office/drawing/2014/main" id="{4FFB9447-E93A-4ACA-9988-AAEC503CA0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t="14964" r="-3" b="9611"/>
          <a:stretch/>
        </p:blipFill>
        <p:spPr>
          <a:xfrm>
            <a:off x="671294" y="375320"/>
            <a:ext cx="3380592" cy="3848658"/>
          </a:xfrm>
          <a:prstGeom prst="rect">
            <a:avLst/>
          </a:prstGeom>
        </p:spPr>
      </p:pic>
      <p:pic>
        <p:nvPicPr>
          <p:cNvPr id="23" name="Picture 22" descr="A girl in a green field&#10;&#10;Description automatically generated">
            <a:extLst>
              <a:ext uri="{FF2B5EF4-FFF2-40B4-BE49-F238E27FC236}">
                <a16:creationId xmlns:a16="http://schemas.microsoft.com/office/drawing/2014/main" id="{A18D6DF2-30B2-447B-85F5-52D2549947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28448" r="12944" b="-4"/>
          <a:stretch/>
        </p:blipFill>
        <p:spPr>
          <a:xfrm>
            <a:off x="5492832" y="375320"/>
            <a:ext cx="1455361" cy="1657612"/>
          </a:xfrm>
          <a:prstGeom prst="rect">
            <a:avLst/>
          </a:prstGeom>
        </p:spPr>
      </p:pic>
      <p:pic>
        <p:nvPicPr>
          <p:cNvPr id="14" name="Picture 13" descr="A picture containing floor, indoor, small, little&#10;&#10;Description automatically generated">
            <a:extLst>
              <a:ext uri="{FF2B5EF4-FFF2-40B4-BE49-F238E27FC236}">
                <a16:creationId xmlns:a16="http://schemas.microsoft.com/office/drawing/2014/main" id="{0B376A78-5650-4F93-9862-BEE2D07CDD3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24534" r="16859" b="-4"/>
          <a:stretch/>
        </p:blipFill>
        <p:spPr>
          <a:xfrm>
            <a:off x="5426897" y="2424609"/>
            <a:ext cx="1579795" cy="1799367"/>
          </a:xfrm>
          <a:prstGeom prst="rect">
            <a:avLst/>
          </a:prstGeom>
        </p:spPr>
      </p:pic>
      <p:pic>
        <p:nvPicPr>
          <p:cNvPr id="29" name="Content Placeholder 28" descr="A picture containing person, indoor, eating, sitting&#10;&#10;Description automatically generated">
            <a:extLst>
              <a:ext uri="{FF2B5EF4-FFF2-40B4-BE49-F238E27FC236}">
                <a16:creationId xmlns:a16="http://schemas.microsoft.com/office/drawing/2014/main" id="{1653DD5F-94C3-43B8-8FD0-7FD3C5E8724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7"/>
              </a:ext>
            </a:extLst>
          </a:blip>
          <a:srcRect l="3244" r="8957" b="-1"/>
          <a:stretch/>
        </p:blipFill>
        <p:spPr>
          <a:xfrm>
            <a:off x="595419" y="4911833"/>
            <a:ext cx="1271333" cy="1448019"/>
          </a:xfrm>
          <a:prstGeom prst="rect">
            <a:avLst/>
          </a:prstGeom>
        </p:spPr>
      </p:pic>
      <p:pic>
        <p:nvPicPr>
          <p:cNvPr id="11" name="Picture 10" descr="A person sitting at a table with a plate of food&#10;&#10;Description automatically generated">
            <a:extLst>
              <a:ext uri="{FF2B5EF4-FFF2-40B4-BE49-F238E27FC236}">
                <a16:creationId xmlns:a16="http://schemas.microsoft.com/office/drawing/2014/main" id="{C81CA754-A278-4825-AAC3-DC9133EE08A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5263" r="28890" b="4"/>
          <a:stretch/>
        </p:blipFill>
        <p:spPr>
          <a:xfrm>
            <a:off x="2850081" y="4911833"/>
            <a:ext cx="1271358" cy="1448024"/>
          </a:xfrm>
          <a:prstGeom prst="rect">
            <a:avLst/>
          </a:prstGeom>
        </p:spPr>
      </p:pic>
      <p:pic>
        <p:nvPicPr>
          <p:cNvPr id="8" name="Picture 7" descr="A picture containing person, indoor, teeth, brushing&#10;&#10;Description automatically generated">
            <a:extLst>
              <a:ext uri="{FF2B5EF4-FFF2-40B4-BE49-F238E27FC236}">
                <a16:creationId xmlns:a16="http://schemas.microsoft.com/office/drawing/2014/main" id="{66CCAE86-3B09-46C7-A2EC-88A705B2EF7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rcRect l="40089" r="1820" b="-2"/>
          <a:stretch/>
        </p:blipFill>
        <p:spPr>
          <a:xfrm>
            <a:off x="5588451" y="4912224"/>
            <a:ext cx="1271559" cy="1447628"/>
          </a:xfrm>
          <a:prstGeom prst="rect">
            <a:avLst/>
          </a:prstGeom>
        </p:spPr>
      </p:pic>
      <p:sp>
        <p:nvSpPr>
          <p:cNvPr id="41" name="Content Placeholder 40">
            <a:extLst>
              <a:ext uri="{FF2B5EF4-FFF2-40B4-BE49-F238E27FC236}">
                <a16:creationId xmlns:a16="http://schemas.microsoft.com/office/drawing/2014/main" id="{5C166F31-B437-471D-B33D-C027482D2D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32403" y="2723712"/>
            <a:ext cx="3336546" cy="3902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>
                <a:latin typeface="Posterama" panose="020B0504020200020000" pitchFamily="34" charset="0"/>
                <a:cs typeface="Posterama" panose="020B0504020200020000" pitchFamily="34" charset="0"/>
              </a:rPr>
              <a:t>What are the children in these pictures achieving?</a:t>
            </a:r>
          </a:p>
        </p:txBody>
      </p:sp>
      <p:sp>
        <p:nvSpPr>
          <p:cNvPr id="38" name="Rectangle 37" descr="Ribbon">
            <a:extLst>
              <a:ext uri="{FF2B5EF4-FFF2-40B4-BE49-F238E27FC236}">
                <a16:creationId xmlns:a16="http://schemas.microsoft.com/office/drawing/2014/main" id="{FFA56995-7795-44D1-A372-4D0B718627F4}"/>
              </a:ext>
            </a:extLst>
          </p:cNvPr>
          <p:cNvSpPr/>
          <p:nvPr/>
        </p:nvSpPr>
        <p:spPr>
          <a:xfrm>
            <a:off x="7885619" y="4892730"/>
            <a:ext cx="1790969" cy="1730888"/>
          </a:xfrm>
          <a:prstGeom prst="rect">
            <a:avLst/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11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474066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BCF524-DE28-43D0-87FF-C68080F5E6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723" y="441664"/>
            <a:ext cx="6031037" cy="597467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FAD0CF2-AE19-4ECB-B1A3-64F3B012115D}"/>
              </a:ext>
            </a:extLst>
          </p:cNvPr>
          <p:cNvSpPr txBox="1"/>
          <p:nvPr/>
        </p:nvSpPr>
        <p:spPr>
          <a:xfrm>
            <a:off x="7486095" y="441664"/>
            <a:ext cx="4401105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latin typeface="Posterama" panose="020B0504020200020000" pitchFamily="34" charset="0"/>
                <a:cs typeface="Posterama" panose="020B0504020200020000" pitchFamily="34" charset="0"/>
              </a:rPr>
              <a:t>CONNECT</a:t>
            </a:r>
            <a:r>
              <a:rPr lang="en-US" sz="1800" kern="1200" dirty="0">
                <a:latin typeface="Posterama" panose="020B0504020200020000" pitchFamily="34" charset="0"/>
                <a:cs typeface="Posterama" panose="020B0504020200020000" pitchFamily="34" charset="0"/>
              </a:rPr>
              <a:t/>
            </a:r>
            <a:br>
              <a:rPr lang="en-US" sz="1800" kern="1200" dirty="0">
                <a:latin typeface="Posterama" panose="020B0504020200020000" pitchFamily="34" charset="0"/>
                <a:cs typeface="Posterama" panose="020B0504020200020000" pitchFamily="34" charset="0"/>
              </a:rPr>
            </a:br>
            <a:r>
              <a:rPr lang="en-US" sz="1800" kern="1200" dirty="0">
                <a:latin typeface="Posterama" panose="020B0504020200020000" pitchFamily="34" charset="0"/>
                <a:cs typeface="Posterama" panose="020B0504020200020000" pitchFamily="34" charset="0"/>
              </a:rPr>
              <a:t/>
            </a:r>
            <a:br>
              <a:rPr lang="en-US" sz="1800" kern="1200" dirty="0">
                <a:latin typeface="Posterama" panose="020B0504020200020000" pitchFamily="34" charset="0"/>
                <a:cs typeface="Posterama" panose="020B0504020200020000" pitchFamily="34" charset="0"/>
              </a:rPr>
            </a:br>
            <a:r>
              <a:rPr lang="en-US" sz="3200" dirty="0">
                <a:latin typeface="Posterama" panose="020B0504020200020000" pitchFamily="34" charset="0"/>
                <a:cs typeface="Posterama" panose="020B0504020200020000" pitchFamily="34" charset="0"/>
              </a:rPr>
              <a:t>We are social beings.</a:t>
            </a:r>
          </a:p>
          <a:p>
            <a:endParaRPr lang="en-US" sz="3200" dirty="0"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r>
              <a:rPr lang="en-US" sz="3200" dirty="0">
                <a:latin typeface="Posterama" panose="020B0504020200020000" pitchFamily="34" charset="0"/>
                <a:cs typeface="Posterama" panose="020B0504020200020000" pitchFamily="34" charset="0"/>
              </a:rPr>
              <a:t>Making connections with others is important!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8093396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06A88-7621-437A-9CA8-19E990FF77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7254" y="525439"/>
            <a:ext cx="3336545" cy="165761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kern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  <a:t>ENJOY </a:t>
            </a:r>
            <a:br>
              <a:rPr lang="en-US" sz="3600" b="1" kern="1200" dirty="0">
                <a:solidFill>
                  <a:schemeClr val="tx1"/>
                </a:solidFill>
                <a:latin typeface="Posterama" panose="020B0504020200020000" pitchFamily="34" charset="0"/>
                <a:cs typeface="Posterama" panose="020B0504020200020000" pitchFamily="34" charset="0"/>
              </a:rPr>
            </a:br>
            <a:endParaRPr lang="en-US" sz="3600" b="1" kern="1200" dirty="0">
              <a:solidFill>
                <a:schemeClr val="tx1"/>
              </a:solidFill>
              <a:latin typeface="Posterama" panose="020B0504020200020000" pitchFamily="34" charset="0"/>
              <a:cs typeface="Posterama" panose="020B0504020200020000" pitchFamily="34" charset="0"/>
            </a:endParaRPr>
          </a:p>
        </p:txBody>
      </p:sp>
      <p:pic>
        <p:nvPicPr>
          <p:cNvPr id="6" name="Picture 5" descr="A person standing in front of a bowl&#10;&#10;Description automatically generated">
            <a:extLst>
              <a:ext uri="{FF2B5EF4-FFF2-40B4-BE49-F238E27FC236}">
                <a16:creationId xmlns:a16="http://schemas.microsoft.com/office/drawing/2014/main" id="{F0146859-7F03-44A6-9C30-516E203C3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1077101" y="375320"/>
            <a:ext cx="2568979" cy="3848658"/>
          </a:xfrm>
          <a:prstGeom prst="rect">
            <a:avLst/>
          </a:prstGeom>
        </p:spPr>
      </p:pic>
      <p:pic>
        <p:nvPicPr>
          <p:cNvPr id="27" name="Picture 26" descr="A picture containing person, indoor, table, little&#10;&#10;Description automatically generated">
            <a:extLst>
              <a:ext uri="{FF2B5EF4-FFF2-40B4-BE49-F238E27FC236}">
                <a16:creationId xmlns:a16="http://schemas.microsoft.com/office/drawing/2014/main" id="{9D8FC821-7241-4659-9499-36E0A1B4A2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969485" y="375320"/>
            <a:ext cx="2502055" cy="1657612"/>
          </a:xfrm>
          <a:prstGeom prst="rect">
            <a:avLst/>
          </a:prstGeom>
        </p:spPr>
      </p:pic>
      <p:pic>
        <p:nvPicPr>
          <p:cNvPr id="24" name="Picture 23" descr="A person that is standing in the grass&#10;&#10;Description automatically generated">
            <a:extLst>
              <a:ext uri="{FF2B5EF4-FFF2-40B4-BE49-F238E27FC236}">
                <a16:creationId xmlns:a16="http://schemas.microsoft.com/office/drawing/2014/main" id="{9A82EB73-F7C6-427F-8911-3AC723A4FA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902652" y="2450387"/>
            <a:ext cx="2628286" cy="1747810"/>
          </a:xfrm>
          <a:prstGeom prst="rect">
            <a:avLst/>
          </a:prstGeom>
        </p:spPr>
      </p:pic>
      <p:pic>
        <p:nvPicPr>
          <p:cNvPr id="7" name="Graphic 6" descr="Grinning Face with No Fill">
            <a:extLst>
              <a:ext uri="{FF2B5EF4-FFF2-40B4-BE49-F238E27FC236}">
                <a16:creationId xmlns:a16="http://schemas.microsoft.com/office/drawing/2014/main" id="{9A57DE12-CE2D-47F5-9650-BA319A14FB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07076" y="4911833"/>
            <a:ext cx="1448019" cy="1448019"/>
          </a:xfrm>
          <a:prstGeom prst="rect">
            <a:avLst/>
          </a:prstGeom>
        </p:spPr>
      </p:pic>
      <p:pic>
        <p:nvPicPr>
          <p:cNvPr id="20" name="Picture 19" descr="A picture containing person, outdoor, grass, boy&#10;&#10;Description automatically generated">
            <a:extLst>
              <a:ext uri="{FF2B5EF4-FFF2-40B4-BE49-F238E27FC236}">
                <a16:creationId xmlns:a16="http://schemas.microsoft.com/office/drawing/2014/main" id="{EB49EE23-BBC9-46D2-935C-7CD1F29DB7C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2650954" y="5078612"/>
            <a:ext cx="1669613" cy="1114466"/>
          </a:xfrm>
          <a:prstGeom prst="rect">
            <a:avLst/>
          </a:prstGeom>
        </p:spPr>
      </p:pic>
      <p:pic>
        <p:nvPicPr>
          <p:cNvPr id="11" name="Picture 10" descr="A picture containing indoor, sitting, green, furniture&#10;&#10;Description automatically generated">
            <a:extLst>
              <a:ext uri="{FF2B5EF4-FFF2-40B4-BE49-F238E27FC236}">
                <a16:creationId xmlns:a16="http://schemas.microsoft.com/office/drawing/2014/main" id="{611C4E52-E1F9-44BF-A17B-47C43A2D726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4937451" y="4912224"/>
            <a:ext cx="2573560" cy="144762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4C9D5B2-1F15-4A75-9268-38B6E0CFD45B}"/>
              </a:ext>
            </a:extLst>
          </p:cNvPr>
          <p:cNvSpPr txBox="1"/>
          <p:nvPr/>
        </p:nvSpPr>
        <p:spPr>
          <a:xfrm>
            <a:off x="8017254" y="2274491"/>
            <a:ext cx="3336546" cy="39024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latin typeface="Posterama" panose="020B0504020200020000" pitchFamily="34" charset="0"/>
                <a:cs typeface="Posterama" panose="020B0504020200020000" pitchFamily="34" charset="0"/>
              </a:rPr>
              <a:t>To enjoy means to do something that you love. What do you love to do?</a:t>
            </a:r>
          </a:p>
          <a:p>
            <a:pPr>
              <a:lnSpc>
                <a:spcPct val="90000"/>
              </a:lnSpc>
              <a:spcBef>
                <a:spcPts val="1000"/>
              </a:spcBef>
            </a:pPr>
            <a:endParaRPr lang="en-US" sz="3200" dirty="0"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US" sz="3200" dirty="0">
                <a:latin typeface="Posterama" panose="020B0504020200020000" pitchFamily="34" charset="0"/>
                <a:cs typeface="Posterama" panose="020B0504020200020000" pitchFamily="34" charset="0"/>
              </a:rPr>
              <a:t>What are your favourite things to do?</a:t>
            </a:r>
          </a:p>
        </p:txBody>
      </p:sp>
    </p:spTree>
    <p:extLst>
      <p:ext uri="{BB962C8B-B14F-4D97-AF65-F5344CB8AC3E}">
        <p14:creationId xmlns:p14="http://schemas.microsoft.com/office/powerpoint/2010/main" val="1563342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39451-249A-40B6-8F27-BEE6E4260A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0204" y="606564"/>
            <a:ext cx="10451592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latin typeface="Posterama" panose="020B0504020200020000" pitchFamily="34" charset="0"/>
                <a:cs typeface="Posterama" panose="020B0504020200020000" pitchFamily="34" charset="0"/>
              </a:rPr>
              <a:t>Can you make you’re A.C.E card as colourful as this?</a:t>
            </a:r>
          </a:p>
        </p:txBody>
      </p:sp>
      <p:pic>
        <p:nvPicPr>
          <p:cNvPr id="5" name="Content Placeholder 4" descr="A close up of a map&#10;&#10;Description automatically generated">
            <a:extLst>
              <a:ext uri="{FF2B5EF4-FFF2-40B4-BE49-F238E27FC236}">
                <a16:creationId xmlns:a16="http://schemas.microsoft.com/office/drawing/2014/main" id="{A4237AFA-F8AA-4DAC-86C8-6DFD1988E8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0" b="3184"/>
          <a:stretch/>
        </p:blipFill>
        <p:spPr>
          <a:xfrm rot="5400000">
            <a:off x="1229007" y="1688611"/>
            <a:ext cx="4087041" cy="556439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C09ADB1-2F9A-4DC5-BA17-FA43B3CBFC9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81" r="2" b="5335"/>
          <a:stretch/>
        </p:blipFill>
        <p:spPr>
          <a:xfrm rot="5400000">
            <a:off x="6875951" y="1688612"/>
            <a:ext cx="4087041" cy="556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933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84D2A96E-B95F-470B-BF7A-CAD89275446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84" r="-2" b="7527"/>
          <a:stretch/>
        </p:blipFill>
        <p:spPr>
          <a:xfrm rot="16200000">
            <a:off x="475724" y="-392373"/>
            <a:ext cx="6858000" cy="7642746"/>
          </a:xfrm>
          <a:prstGeom prst="rect">
            <a:avLst/>
          </a:prstGeom>
        </p:spPr>
      </p:pic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DD61DD40-0473-46CE-85A5-4B77EB95D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9710" y="4222398"/>
            <a:ext cx="3319272" cy="1920240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1700" dirty="0">
                <a:latin typeface="Posterama" panose="020B0504020200020000" pitchFamily="34" charset="0"/>
                <a:cs typeface="Posterama" panose="020B0504020200020000" pitchFamily="34" charset="0"/>
              </a:rPr>
              <a:t>Look at how this A.C.E card has been decorated? How do you feel when you look at it? </a:t>
            </a:r>
          </a:p>
          <a:p>
            <a:pPr marL="0" indent="0">
              <a:buNone/>
            </a:pPr>
            <a:r>
              <a:rPr lang="en-US" sz="1700" dirty="0">
                <a:latin typeface="Posterama" panose="020B0504020200020000" pitchFamily="34" charset="0"/>
                <a:cs typeface="Posterama" panose="020B0504020200020000" pitchFamily="34" charset="0"/>
              </a:rPr>
              <a:t>How does this child like to connect with others?</a:t>
            </a:r>
          </a:p>
        </p:txBody>
      </p:sp>
      <p:pic>
        <p:nvPicPr>
          <p:cNvPr id="7" name="Picture 6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CCADFB1D-A829-401B-982F-EB68C17310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52" r="4" b="4"/>
          <a:stretch/>
        </p:blipFill>
        <p:spPr>
          <a:xfrm rot="5400000">
            <a:off x="8244554" y="-193704"/>
            <a:ext cx="3345646" cy="4382545"/>
          </a:xfrm>
          <a:prstGeom prst="rect">
            <a:avLst/>
          </a:prstGeom>
        </p:spPr>
      </p:pic>
      <p:pic>
        <p:nvPicPr>
          <p:cNvPr id="12" name="Picture 11" descr="A close up of graphics&#10;&#10;Description automatically generated">
            <a:extLst>
              <a:ext uri="{FF2B5EF4-FFF2-40B4-BE49-F238E27FC236}">
                <a16:creationId xmlns:a16="http://schemas.microsoft.com/office/drawing/2014/main" id="{53B727CA-A6C7-4846-8AC2-076DF540736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5"/>
              </a:ext>
            </a:extLst>
          </a:blip>
          <a:stretch>
            <a:fillRect/>
          </a:stretch>
        </p:blipFill>
        <p:spPr>
          <a:xfrm rot="20433534">
            <a:off x="426544" y="3614615"/>
            <a:ext cx="2730724" cy="2253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476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 descr="A person with dark hair and a sunset in the background&#10;&#10;Description automatically generated">
            <a:extLst>
              <a:ext uri="{FF2B5EF4-FFF2-40B4-BE49-F238E27FC236}">
                <a16:creationId xmlns:a16="http://schemas.microsoft.com/office/drawing/2014/main" id="{A6C7A3D9-E28C-4EE6-B3D7-33592F95F3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357190" y="355670"/>
            <a:ext cx="2761790" cy="2069478"/>
          </a:xfrm>
        </p:spPr>
      </p:pic>
      <p:pic>
        <p:nvPicPr>
          <p:cNvPr id="7" name="Picture 6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12B47AF9-6B9F-4ED7-A7A0-B78E66B9CB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088"/>
          <a:stretch/>
        </p:blipFill>
        <p:spPr>
          <a:xfrm rot="5400000">
            <a:off x="1251215" y="1708414"/>
            <a:ext cx="3898370" cy="6400801"/>
          </a:xfrm>
          <a:prstGeom prst="rect">
            <a:avLst/>
          </a:prstGeom>
        </p:spPr>
      </p:pic>
      <p:pic>
        <p:nvPicPr>
          <p:cNvPr id="5" name="Content Placeholder 4" descr="A close up of a piece of paper&#10;&#10;Description automatically generated">
            <a:extLst>
              <a:ext uri="{FF2B5EF4-FFF2-40B4-BE49-F238E27FC236}">
                <a16:creationId xmlns:a16="http://schemas.microsoft.com/office/drawing/2014/main" id="{F1040685-7A12-4670-9E63-BB1E49DFCED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854" r="-1" b="-1"/>
          <a:stretch/>
        </p:blipFill>
        <p:spPr>
          <a:xfrm rot="5400000">
            <a:off x="5962650" y="628650"/>
            <a:ext cx="6857999" cy="560070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0F3C0EE-BF95-43E8-A8BE-B5C730A47696}"/>
              </a:ext>
            </a:extLst>
          </p:cNvPr>
          <p:cNvSpPr txBox="1"/>
          <p:nvPr/>
        </p:nvSpPr>
        <p:spPr>
          <a:xfrm>
            <a:off x="3281036" y="513246"/>
            <a:ext cx="311976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Posterama" panose="020B0504020200020000" pitchFamily="34" charset="0"/>
                <a:cs typeface="Posterama" panose="020B0504020200020000" pitchFamily="34" charset="0"/>
              </a:rPr>
              <a:t>Look at how intricate this</a:t>
            </a:r>
          </a:p>
          <a:p>
            <a:r>
              <a:rPr lang="en-GB" dirty="0">
                <a:latin typeface="Posterama" panose="020B0504020200020000" pitchFamily="34" charset="0"/>
                <a:cs typeface="Posterama" panose="020B0504020200020000" pitchFamily="34" charset="0"/>
              </a:rPr>
              <a:t>front cover is!</a:t>
            </a:r>
          </a:p>
          <a:p>
            <a:endParaRPr lang="en-GB" dirty="0">
              <a:latin typeface="Posterama" panose="020B0504020200020000" pitchFamily="34" charset="0"/>
              <a:cs typeface="Posterama" panose="020B0504020200020000" pitchFamily="34" charset="0"/>
            </a:endParaRPr>
          </a:p>
          <a:p>
            <a:r>
              <a:rPr lang="en-GB" dirty="0">
                <a:latin typeface="Posterama" panose="020B0504020200020000" pitchFamily="34" charset="0"/>
                <a:cs typeface="Posterama" panose="020B0504020200020000" pitchFamily="34" charset="0"/>
              </a:rPr>
              <a:t>What does this child enjoy?</a:t>
            </a:r>
          </a:p>
          <a:p>
            <a:r>
              <a:rPr lang="en-GB" dirty="0">
                <a:latin typeface="Posterama" panose="020B0504020200020000" pitchFamily="34" charset="0"/>
                <a:cs typeface="Posterama" panose="020B0504020200020000" pitchFamily="34" charset="0"/>
              </a:rPr>
              <a:t>Do you have anything in</a:t>
            </a:r>
          </a:p>
          <a:p>
            <a:r>
              <a:rPr lang="en-GB" dirty="0">
                <a:latin typeface="Posterama" panose="020B0504020200020000" pitchFamily="34" charset="0"/>
                <a:cs typeface="Posterama" panose="020B0504020200020000" pitchFamily="34" charset="0"/>
              </a:rPr>
              <a:t>common?</a:t>
            </a:r>
          </a:p>
        </p:txBody>
      </p:sp>
    </p:spTree>
    <p:extLst>
      <p:ext uri="{BB962C8B-B14F-4D97-AF65-F5344CB8AC3E}">
        <p14:creationId xmlns:p14="http://schemas.microsoft.com/office/powerpoint/2010/main" val="37596822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BE89860-BA75-4C31-9BDC-9D34839B5E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125" y="1381125"/>
            <a:ext cx="11715750" cy="53340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CDB6160E-8839-4F8D-B85B-FFAD373CF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125" y="184150"/>
            <a:ext cx="10515600" cy="1325563"/>
          </a:xfrm>
        </p:spPr>
        <p:txBody>
          <a:bodyPr/>
          <a:lstStyle/>
          <a:p>
            <a:r>
              <a:rPr lang="en-GB" dirty="0"/>
              <a:t>You can make your own ACE plan!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8ACA8C-02EF-49C2-937C-D86F65CBD2D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35670"/>
          <a:stretch/>
        </p:blipFill>
        <p:spPr>
          <a:xfrm>
            <a:off x="9953625" y="142875"/>
            <a:ext cx="2000250" cy="1193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36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495</TotalTime>
  <Words>274</Words>
  <Application>Microsoft Office PowerPoint</Application>
  <PresentationFormat>Widescreen</PresentationFormat>
  <Paragraphs>51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Arial Nova Light</vt:lpstr>
      <vt:lpstr>Calibri</vt:lpstr>
      <vt:lpstr>Calibri Light</vt:lpstr>
      <vt:lpstr>Cavolini</vt:lpstr>
      <vt:lpstr>Century Gothic</vt:lpstr>
      <vt:lpstr>Posterama</vt:lpstr>
      <vt:lpstr>Office Theme</vt:lpstr>
      <vt:lpstr>The Botley School Hope Project!</vt:lpstr>
      <vt:lpstr>Could you be one of our new Botley Primary school  C H A M P S?</vt:lpstr>
      <vt:lpstr>What is the role of a Champ?</vt:lpstr>
      <vt:lpstr>Week 1- Challenge</vt:lpstr>
      <vt:lpstr>ACHIEVE   Achievement means to succeed at something.</vt:lpstr>
      <vt:lpstr>PowerPoint Presentation</vt:lpstr>
      <vt:lpstr>ENJOY  </vt:lpstr>
      <vt:lpstr>Can you make you’re A.C.E card as colourful as this?</vt:lpstr>
      <vt:lpstr>PowerPoint Presentation</vt:lpstr>
      <vt:lpstr>PowerPoint Presentation</vt:lpstr>
      <vt:lpstr>You can make your own ACE plan!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Could you be one of our new Botley  C H A M P S?</dc:title>
  <dc:creator>Cat McIntosh</dc:creator>
  <cp:lastModifiedBy>claire.sambles</cp:lastModifiedBy>
  <cp:revision>11</cp:revision>
  <dcterms:created xsi:type="dcterms:W3CDTF">2020-11-10T07:04:27Z</dcterms:created>
  <dcterms:modified xsi:type="dcterms:W3CDTF">2020-11-24T11:37:15Z</dcterms:modified>
</cp:coreProperties>
</file>