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5"/>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2" d="100"/>
          <a:sy n="102" d="100"/>
        </p:scale>
        <p:origin x="26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7CD94F4-F9E7-400B-9BEA-44C75CFA87C0}" type="datetimeFigureOut">
              <a:rPr lang="en-GB" smtClean="0"/>
              <a:t>08/09/2020</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739B5905-B761-468D-886A-CF399BDB4499}" type="slidenum">
              <a:rPr lang="en-GB" smtClean="0"/>
              <a:t>‹#›</a:t>
            </a:fld>
            <a:endParaRPr lang="en-GB"/>
          </a:p>
        </p:txBody>
      </p:sp>
    </p:spTree>
    <p:extLst>
      <p:ext uri="{BB962C8B-B14F-4D97-AF65-F5344CB8AC3E}">
        <p14:creationId xmlns:p14="http://schemas.microsoft.com/office/powerpoint/2010/main" val="113412573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A98B278-F7AF-4E43-BEA9-8FC41C7FCEBD}" type="datetimeFigureOut">
              <a:rPr lang="en-GB" smtClean="0"/>
              <a:t>08/09/2020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6EBFF-1F77-4E5D-974B-D2498E09CBB3}" type="slidenum">
              <a:rPr lang="en-GB" smtClean="0"/>
              <a:t>‹#›</a:t>
            </a:fld>
            <a:endParaRPr lang="en-GB"/>
          </a:p>
        </p:txBody>
      </p:sp>
    </p:spTree>
    <p:extLst>
      <p:ext uri="{BB962C8B-B14F-4D97-AF65-F5344CB8AC3E}">
        <p14:creationId xmlns:p14="http://schemas.microsoft.com/office/powerpoint/2010/main" val="3617366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98B278-F7AF-4E43-BEA9-8FC41C7FCEBD}" type="datetimeFigureOut">
              <a:rPr lang="en-GB" smtClean="0"/>
              <a:t>08/09/2020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6EBFF-1F77-4E5D-974B-D2498E09CBB3}" type="slidenum">
              <a:rPr lang="en-GB" smtClean="0"/>
              <a:t>‹#›</a:t>
            </a:fld>
            <a:endParaRPr lang="en-GB"/>
          </a:p>
        </p:txBody>
      </p:sp>
    </p:spTree>
    <p:extLst>
      <p:ext uri="{BB962C8B-B14F-4D97-AF65-F5344CB8AC3E}">
        <p14:creationId xmlns:p14="http://schemas.microsoft.com/office/powerpoint/2010/main" val="28426667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A98B278-F7AF-4E43-BEA9-8FC41C7FCEBD}" type="datetimeFigureOut">
              <a:rPr lang="en-GB" smtClean="0"/>
              <a:t>08/09/2020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6EBFF-1F77-4E5D-974B-D2498E09CBB3}" type="slidenum">
              <a:rPr lang="en-GB" smtClean="0"/>
              <a:t>‹#›</a:t>
            </a:fld>
            <a:endParaRPr lang="en-GB"/>
          </a:p>
        </p:txBody>
      </p:sp>
    </p:spTree>
    <p:extLst>
      <p:ext uri="{BB962C8B-B14F-4D97-AF65-F5344CB8AC3E}">
        <p14:creationId xmlns:p14="http://schemas.microsoft.com/office/powerpoint/2010/main" val="23179636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A98B278-F7AF-4E43-BEA9-8FC41C7FCEBD}" type="datetimeFigureOut">
              <a:rPr lang="en-GB" smtClean="0"/>
              <a:t>08/09/2020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6EBFF-1F77-4E5D-974B-D2498E09CBB3}" type="slidenum">
              <a:rPr lang="en-GB" smtClean="0"/>
              <a:t>‹#›</a:t>
            </a:fld>
            <a:endParaRPr lang="en-GB"/>
          </a:p>
        </p:txBody>
      </p:sp>
    </p:spTree>
    <p:extLst>
      <p:ext uri="{BB962C8B-B14F-4D97-AF65-F5344CB8AC3E}">
        <p14:creationId xmlns:p14="http://schemas.microsoft.com/office/powerpoint/2010/main" val="1388329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A98B278-F7AF-4E43-BEA9-8FC41C7FCEBD}" type="datetimeFigureOut">
              <a:rPr lang="en-GB" smtClean="0"/>
              <a:t>08/09/2020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106EBFF-1F77-4E5D-974B-D2498E09CBB3}" type="slidenum">
              <a:rPr lang="en-GB" smtClean="0"/>
              <a:t>‹#›</a:t>
            </a:fld>
            <a:endParaRPr lang="en-GB"/>
          </a:p>
        </p:txBody>
      </p:sp>
    </p:spTree>
    <p:extLst>
      <p:ext uri="{BB962C8B-B14F-4D97-AF65-F5344CB8AC3E}">
        <p14:creationId xmlns:p14="http://schemas.microsoft.com/office/powerpoint/2010/main" val="24625040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A98B278-F7AF-4E43-BEA9-8FC41C7FCEBD}" type="datetimeFigureOut">
              <a:rPr lang="en-GB" smtClean="0"/>
              <a:t>08/09/2020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106EBFF-1F77-4E5D-974B-D2498E09CBB3}" type="slidenum">
              <a:rPr lang="en-GB" smtClean="0"/>
              <a:t>‹#›</a:t>
            </a:fld>
            <a:endParaRPr lang="en-GB"/>
          </a:p>
        </p:txBody>
      </p:sp>
    </p:spTree>
    <p:extLst>
      <p:ext uri="{BB962C8B-B14F-4D97-AF65-F5344CB8AC3E}">
        <p14:creationId xmlns:p14="http://schemas.microsoft.com/office/powerpoint/2010/main" val="2242343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98B278-F7AF-4E43-BEA9-8FC41C7FCEBD}" type="datetimeFigureOut">
              <a:rPr lang="en-GB" smtClean="0"/>
              <a:t>08/09/2020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106EBFF-1F77-4E5D-974B-D2498E09CBB3}" type="slidenum">
              <a:rPr lang="en-GB" smtClean="0"/>
              <a:t>‹#›</a:t>
            </a:fld>
            <a:endParaRPr lang="en-GB"/>
          </a:p>
        </p:txBody>
      </p:sp>
    </p:spTree>
    <p:extLst>
      <p:ext uri="{BB962C8B-B14F-4D97-AF65-F5344CB8AC3E}">
        <p14:creationId xmlns:p14="http://schemas.microsoft.com/office/powerpoint/2010/main" val="1569265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98B278-F7AF-4E43-BEA9-8FC41C7FCEBD}" type="datetimeFigureOut">
              <a:rPr lang="en-GB" smtClean="0"/>
              <a:t>08/09/2020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6EBFF-1F77-4E5D-974B-D2498E09CBB3}" type="slidenum">
              <a:rPr lang="en-GB" smtClean="0"/>
              <a:t>‹#›</a:t>
            </a:fld>
            <a:endParaRPr lang="en-GB"/>
          </a:p>
        </p:txBody>
      </p:sp>
    </p:spTree>
    <p:extLst>
      <p:ext uri="{BB962C8B-B14F-4D97-AF65-F5344CB8AC3E}">
        <p14:creationId xmlns:p14="http://schemas.microsoft.com/office/powerpoint/2010/main" val="31358655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A98B278-F7AF-4E43-BEA9-8FC41C7FCEBD}" type="datetimeFigureOut">
              <a:rPr lang="en-GB" smtClean="0"/>
              <a:t>08/09/2020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106EBFF-1F77-4E5D-974B-D2498E09CBB3}" type="slidenum">
              <a:rPr lang="en-GB" smtClean="0"/>
              <a:t>‹#›</a:t>
            </a:fld>
            <a:endParaRPr lang="en-GB"/>
          </a:p>
        </p:txBody>
      </p:sp>
    </p:spTree>
    <p:extLst>
      <p:ext uri="{BB962C8B-B14F-4D97-AF65-F5344CB8AC3E}">
        <p14:creationId xmlns:p14="http://schemas.microsoft.com/office/powerpoint/2010/main" val="282355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98B278-F7AF-4E43-BEA9-8FC41C7FCEBD}" type="datetimeFigureOut">
              <a:rPr lang="en-GB" smtClean="0"/>
              <a:t>08/09/2020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6EBFF-1F77-4E5D-974B-D2498E09CBB3}" type="slidenum">
              <a:rPr lang="en-GB" smtClean="0"/>
              <a:t>‹#›</a:t>
            </a:fld>
            <a:endParaRPr lang="en-GB"/>
          </a:p>
        </p:txBody>
      </p:sp>
    </p:spTree>
    <p:extLst>
      <p:ext uri="{BB962C8B-B14F-4D97-AF65-F5344CB8AC3E}">
        <p14:creationId xmlns:p14="http://schemas.microsoft.com/office/powerpoint/2010/main" val="2404084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A98B278-F7AF-4E43-BEA9-8FC41C7FCEBD}" type="datetimeFigureOut">
              <a:rPr lang="en-GB" smtClean="0"/>
              <a:t>08/09/2020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106EBFF-1F77-4E5D-974B-D2498E09CBB3}" type="slidenum">
              <a:rPr lang="en-GB" smtClean="0"/>
              <a:t>‹#›</a:t>
            </a:fld>
            <a:endParaRPr lang="en-GB"/>
          </a:p>
        </p:txBody>
      </p:sp>
    </p:spTree>
    <p:extLst>
      <p:ext uri="{BB962C8B-B14F-4D97-AF65-F5344CB8AC3E}">
        <p14:creationId xmlns:p14="http://schemas.microsoft.com/office/powerpoint/2010/main" val="3107709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98B278-F7AF-4E43-BEA9-8FC41C7FCEBD}" type="datetimeFigureOut">
              <a:rPr lang="en-GB" smtClean="0"/>
              <a:t>08/09/2020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06EBFF-1F77-4E5D-974B-D2498E09CBB3}" type="slidenum">
              <a:rPr lang="en-GB" smtClean="0"/>
              <a:t>‹#›</a:t>
            </a:fld>
            <a:endParaRPr lang="en-GB"/>
          </a:p>
        </p:txBody>
      </p:sp>
    </p:spTree>
    <p:extLst>
      <p:ext uri="{BB962C8B-B14F-4D97-AF65-F5344CB8AC3E}">
        <p14:creationId xmlns:p14="http://schemas.microsoft.com/office/powerpoint/2010/main" val="32344430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9.xml"/><Relationship Id="rId6" Type="http://schemas.microsoft.com/office/2007/relationships/hdphoto" Target="../media/hdphoto3.wdp"/><Relationship Id="rId5" Type="http://schemas.openxmlformats.org/officeDocument/2006/relationships/image" Target="../media/image16.png"/><Relationship Id="rId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3568" y="2924944"/>
            <a:ext cx="7772400" cy="1470025"/>
          </a:xfrm>
        </p:spPr>
        <p:txBody>
          <a:bodyPr/>
          <a:lstStyle/>
          <a:p>
            <a:r>
              <a:rPr lang="en-GB" dirty="0"/>
              <a:t>Botley Safeguarding Quiz!</a:t>
            </a:r>
          </a:p>
        </p:txBody>
      </p:sp>
      <p:pic>
        <p:nvPicPr>
          <p:cNvPr id="20482" name="Picture 2" descr="Image result for quiz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485478"/>
            <a:ext cx="4286250" cy="2409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5018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4800600"/>
            <a:ext cx="7632848" cy="566738"/>
          </a:xfrm>
        </p:spPr>
        <p:txBody>
          <a:bodyPr>
            <a:noAutofit/>
          </a:bodyPr>
          <a:lstStyle/>
          <a:p>
            <a:r>
              <a:rPr lang="en-GB" sz="4000" dirty="0"/>
              <a:t>What does the word safeguarding mean?</a:t>
            </a:r>
          </a:p>
        </p:txBody>
      </p:sp>
      <p:sp>
        <p:nvSpPr>
          <p:cNvPr id="4" name="Text Placeholder 3"/>
          <p:cNvSpPr>
            <a:spLocks noGrp="1"/>
          </p:cNvSpPr>
          <p:nvPr>
            <p:ph type="body" sz="half" idx="2"/>
          </p:nvPr>
        </p:nvSpPr>
        <p:spPr>
          <a:xfrm>
            <a:off x="8100392" y="476672"/>
            <a:ext cx="1584176" cy="804862"/>
          </a:xfrm>
        </p:spPr>
        <p:txBody>
          <a:bodyPr/>
          <a:lstStyle/>
          <a:p>
            <a:r>
              <a:rPr lang="en-GB" dirty="0"/>
              <a:t>Owen</a:t>
            </a:r>
          </a:p>
        </p:txBody>
      </p:sp>
      <p:pic>
        <p:nvPicPr>
          <p:cNvPr id="1026" name="Picture 2" descr="Related image"/>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5636" r="5636"/>
          <a:stretch>
            <a:fillRect/>
          </a:stretch>
        </p:blipFill>
        <p:spPr bwMode="auto">
          <a:xfrm>
            <a:off x="2123728" y="9153"/>
            <a:ext cx="54864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65178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4800600"/>
            <a:ext cx="7632848" cy="566738"/>
          </a:xfrm>
        </p:spPr>
        <p:txBody>
          <a:bodyPr>
            <a:noAutofit/>
          </a:bodyPr>
          <a:lstStyle/>
          <a:p>
            <a:r>
              <a:rPr lang="en-GB" sz="4000" dirty="0"/>
              <a:t>What does the word safeguarding mean?</a:t>
            </a:r>
          </a:p>
        </p:txBody>
      </p:sp>
      <p:sp>
        <p:nvSpPr>
          <p:cNvPr id="4" name="Text Placeholder 3"/>
          <p:cNvSpPr>
            <a:spLocks noGrp="1"/>
          </p:cNvSpPr>
          <p:nvPr>
            <p:ph type="body" sz="half" idx="2"/>
          </p:nvPr>
        </p:nvSpPr>
        <p:spPr/>
        <p:txBody>
          <a:bodyPr>
            <a:noAutofit/>
          </a:bodyPr>
          <a:lstStyle/>
          <a:p>
            <a:r>
              <a:rPr lang="en-GB" sz="3200" dirty="0">
                <a:latin typeface="Calibri Light" panose="020F0302020204030204" pitchFamily="34" charset="0"/>
              </a:rPr>
              <a:t>Safeguarding means to guard or look after our safety.</a:t>
            </a:r>
          </a:p>
        </p:txBody>
      </p:sp>
      <p:pic>
        <p:nvPicPr>
          <p:cNvPr id="1026" name="Picture 2" descr="Related image"/>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5636" r="5636"/>
          <a:stretch>
            <a:fillRect/>
          </a:stretch>
        </p:blipFill>
        <p:spPr bwMode="auto">
          <a:xfrm>
            <a:off x="2123728" y="9153"/>
            <a:ext cx="5486400"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2302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4800600"/>
            <a:ext cx="7632848" cy="566738"/>
          </a:xfrm>
        </p:spPr>
        <p:txBody>
          <a:bodyPr>
            <a:noAutofit/>
          </a:bodyPr>
          <a:lstStyle/>
          <a:p>
            <a:r>
              <a:rPr lang="en-GB" sz="4000" dirty="0"/>
              <a:t>Who is responsible for safeguarding in school?</a:t>
            </a:r>
          </a:p>
        </p:txBody>
      </p:sp>
      <p:pic>
        <p:nvPicPr>
          <p:cNvPr id="3074" name="Picture 2" descr="Image result for safeguard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404664"/>
            <a:ext cx="6867525" cy="344805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2339752" y="1628800"/>
            <a:ext cx="4392488" cy="7200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7839125" y="6130557"/>
            <a:ext cx="833883" cy="369332"/>
          </a:xfrm>
          <a:prstGeom prst="rect">
            <a:avLst/>
          </a:prstGeom>
        </p:spPr>
        <p:txBody>
          <a:bodyPr wrap="none">
            <a:spAutoFit/>
          </a:bodyPr>
          <a:lstStyle/>
          <a:p>
            <a:r>
              <a:rPr lang="en-GB" dirty="0"/>
              <a:t>Amelia</a:t>
            </a:r>
          </a:p>
        </p:txBody>
      </p:sp>
    </p:spTree>
    <p:extLst>
      <p:ext uri="{BB962C8B-B14F-4D97-AF65-F5344CB8AC3E}">
        <p14:creationId xmlns:p14="http://schemas.microsoft.com/office/powerpoint/2010/main" val="19223704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4221088"/>
            <a:ext cx="7632848" cy="566738"/>
          </a:xfrm>
        </p:spPr>
        <p:txBody>
          <a:bodyPr>
            <a:noAutofit/>
          </a:bodyPr>
          <a:lstStyle/>
          <a:p>
            <a:r>
              <a:rPr lang="en-GB" sz="4000" dirty="0"/>
              <a:t>Who is responsible for safeguarding in school?</a:t>
            </a:r>
          </a:p>
        </p:txBody>
      </p:sp>
      <p:sp>
        <p:nvSpPr>
          <p:cNvPr id="4" name="Text Placeholder 3"/>
          <p:cNvSpPr>
            <a:spLocks noGrp="1"/>
          </p:cNvSpPr>
          <p:nvPr>
            <p:ph type="body" sz="half" idx="2"/>
          </p:nvPr>
        </p:nvSpPr>
        <p:spPr>
          <a:xfrm>
            <a:off x="323528" y="4941168"/>
            <a:ext cx="8712968" cy="2160240"/>
          </a:xfrm>
        </p:spPr>
        <p:txBody>
          <a:bodyPr>
            <a:noAutofit/>
          </a:bodyPr>
          <a:lstStyle/>
          <a:p>
            <a:r>
              <a:rPr lang="en-GB" sz="2400" dirty="0">
                <a:latin typeface="Calibri Light" panose="020F0302020204030204" pitchFamily="34" charset="0"/>
              </a:rPr>
              <a:t>Mr </a:t>
            </a:r>
            <a:r>
              <a:rPr lang="en-GB" sz="2400" dirty="0" err="1">
                <a:latin typeface="Calibri Light" panose="020F0302020204030204" pitchFamily="34" charset="0"/>
              </a:rPr>
              <a:t>Cooil</a:t>
            </a:r>
            <a:r>
              <a:rPr lang="en-GB" sz="2400" dirty="0">
                <a:latin typeface="Calibri Light" panose="020F0302020204030204" pitchFamily="34" charset="0"/>
              </a:rPr>
              <a:t> is ultimately responsible for safeguarding in school,  but safeguarding is the responsibility of all adults- including staff, volunteers, governors and parents. And you can help to keep the school safe too!</a:t>
            </a:r>
          </a:p>
        </p:txBody>
      </p:sp>
      <p:pic>
        <p:nvPicPr>
          <p:cNvPr id="2050" name="Picture 2" descr="Image result for safeguard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71437"/>
            <a:ext cx="6867525" cy="3448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54589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4077072"/>
            <a:ext cx="7632848" cy="1259434"/>
          </a:xfrm>
        </p:spPr>
        <p:txBody>
          <a:bodyPr>
            <a:noAutofit/>
          </a:bodyPr>
          <a:lstStyle/>
          <a:p>
            <a:r>
              <a:rPr lang="en-GB" sz="4000" dirty="0"/>
              <a:t>Which adults are the three designated safeguarding leads in school?</a:t>
            </a:r>
          </a:p>
        </p:txBody>
      </p:sp>
      <p:pic>
        <p:nvPicPr>
          <p:cNvPr id="5122" name="Picture 2" descr="Image result for safeguard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627784" y="0"/>
            <a:ext cx="3528391" cy="352839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728650" y="6021288"/>
            <a:ext cx="1058944" cy="369332"/>
          </a:xfrm>
          <a:prstGeom prst="rect">
            <a:avLst/>
          </a:prstGeom>
        </p:spPr>
        <p:txBody>
          <a:bodyPr wrap="none">
            <a:spAutoFit/>
          </a:bodyPr>
          <a:lstStyle/>
          <a:p>
            <a:r>
              <a:rPr lang="en-GB" dirty="0"/>
              <a:t>Charlotte</a:t>
            </a:r>
          </a:p>
        </p:txBody>
      </p:sp>
    </p:spTree>
    <p:extLst>
      <p:ext uri="{BB962C8B-B14F-4D97-AF65-F5344CB8AC3E}">
        <p14:creationId xmlns:p14="http://schemas.microsoft.com/office/powerpoint/2010/main" val="1649634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3645024"/>
            <a:ext cx="7632848" cy="1259434"/>
          </a:xfrm>
        </p:spPr>
        <p:txBody>
          <a:bodyPr>
            <a:noAutofit/>
          </a:bodyPr>
          <a:lstStyle/>
          <a:p>
            <a:r>
              <a:rPr lang="en-GB" sz="4000" dirty="0"/>
              <a:t>Which adults are the two designated safeguarding leads in school?</a:t>
            </a:r>
          </a:p>
        </p:txBody>
      </p:sp>
      <p:sp>
        <p:nvSpPr>
          <p:cNvPr id="4" name="Text Placeholder 3"/>
          <p:cNvSpPr>
            <a:spLocks noGrp="1"/>
          </p:cNvSpPr>
          <p:nvPr>
            <p:ph type="body" sz="half" idx="2"/>
          </p:nvPr>
        </p:nvSpPr>
        <p:spPr>
          <a:xfrm>
            <a:off x="323528" y="4941168"/>
            <a:ext cx="8712968" cy="804862"/>
          </a:xfrm>
        </p:spPr>
        <p:txBody>
          <a:bodyPr>
            <a:noAutofit/>
          </a:bodyPr>
          <a:lstStyle/>
          <a:p>
            <a:r>
              <a:rPr lang="en-GB" sz="2800" dirty="0">
                <a:latin typeface="Calibri Light" panose="020F0302020204030204" pitchFamily="34" charset="0"/>
              </a:rPr>
              <a:t>Mr </a:t>
            </a:r>
            <a:r>
              <a:rPr lang="en-GB" sz="2800" dirty="0" err="1">
                <a:latin typeface="Calibri Light" panose="020F0302020204030204" pitchFamily="34" charset="0"/>
              </a:rPr>
              <a:t>Cooil</a:t>
            </a:r>
            <a:r>
              <a:rPr lang="en-GB" sz="2800" dirty="0">
                <a:latin typeface="Calibri Light" panose="020F0302020204030204" pitchFamily="34" charset="0"/>
              </a:rPr>
              <a:t> the designated safeguarding lead (DSL) in school and Miss </a:t>
            </a:r>
            <a:r>
              <a:rPr lang="en-GB" sz="2800" dirty="0" err="1">
                <a:latin typeface="Calibri Light" panose="020F0302020204030204" pitchFamily="34" charset="0"/>
              </a:rPr>
              <a:t>Sambles</a:t>
            </a:r>
            <a:r>
              <a:rPr lang="en-GB" sz="2800" dirty="0">
                <a:latin typeface="Calibri Light" panose="020F0302020204030204" pitchFamily="34" charset="0"/>
              </a:rPr>
              <a:t> and Mrs Grist are Deputy DSLs. This means that they help to make sure that everyone knows how to keep the school safe.</a:t>
            </a:r>
          </a:p>
        </p:txBody>
      </p:sp>
      <p:pic>
        <p:nvPicPr>
          <p:cNvPr id="5122" name="Picture 2" descr="Image result for safeguard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029569" y="260648"/>
            <a:ext cx="2708919" cy="2708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94653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4221088"/>
            <a:ext cx="7632848" cy="1259434"/>
          </a:xfrm>
        </p:spPr>
        <p:txBody>
          <a:bodyPr>
            <a:noAutofit/>
          </a:bodyPr>
          <a:lstStyle/>
          <a:p>
            <a:r>
              <a:rPr lang="en-GB" sz="4000" dirty="0"/>
              <a:t>Who can you talk to if you have a worry about your safety or someone </a:t>
            </a:r>
            <a:r>
              <a:rPr lang="en-GB" sz="4000" dirty="0" smtClean="0"/>
              <a:t>else’s</a:t>
            </a:r>
            <a:r>
              <a:rPr lang="en-GB" sz="4000" dirty="0"/>
              <a:t>?</a:t>
            </a:r>
          </a:p>
        </p:txBody>
      </p:sp>
      <p:pic>
        <p:nvPicPr>
          <p:cNvPr id="6146" name="Picture 2" descr="Image result for safeguarding worry"/>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961" t="3141" r="3776" b="57020"/>
          <a:stretch/>
        </p:blipFill>
        <p:spPr bwMode="auto">
          <a:xfrm>
            <a:off x="1691680" y="620688"/>
            <a:ext cx="5320918" cy="256490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668344" y="6146686"/>
            <a:ext cx="546945" cy="369332"/>
          </a:xfrm>
          <a:prstGeom prst="rect">
            <a:avLst/>
          </a:prstGeom>
        </p:spPr>
        <p:txBody>
          <a:bodyPr wrap="none">
            <a:spAutoFit/>
          </a:bodyPr>
          <a:lstStyle/>
          <a:p>
            <a:r>
              <a:rPr lang="en-GB" dirty="0"/>
              <a:t>Olly</a:t>
            </a:r>
          </a:p>
        </p:txBody>
      </p:sp>
    </p:spTree>
    <p:extLst>
      <p:ext uri="{BB962C8B-B14F-4D97-AF65-F5344CB8AC3E}">
        <p14:creationId xmlns:p14="http://schemas.microsoft.com/office/powerpoint/2010/main" val="34445106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4221088"/>
            <a:ext cx="7632848" cy="1259434"/>
          </a:xfrm>
        </p:spPr>
        <p:txBody>
          <a:bodyPr>
            <a:noAutofit/>
          </a:bodyPr>
          <a:lstStyle/>
          <a:p>
            <a:r>
              <a:rPr lang="en-GB" sz="4000" dirty="0"/>
              <a:t>Who can you talk to if you have a worry about your safety or someone </a:t>
            </a:r>
            <a:r>
              <a:rPr lang="en-GB" sz="4000" dirty="0" err="1"/>
              <a:t>elses</a:t>
            </a:r>
            <a:r>
              <a:rPr lang="en-GB" sz="4000" dirty="0"/>
              <a:t>?</a:t>
            </a:r>
          </a:p>
        </p:txBody>
      </p:sp>
      <p:sp>
        <p:nvSpPr>
          <p:cNvPr id="4" name="Text Placeholder 3"/>
          <p:cNvSpPr>
            <a:spLocks noGrp="1"/>
          </p:cNvSpPr>
          <p:nvPr>
            <p:ph type="body" sz="half" idx="2"/>
          </p:nvPr>
        </p:nvSpPr>
        <p:spPr>
          <a:xfrm>
            <a:off x="323528" y="5517232"/>
            <a:ext cx="8712968" cy="804862"/>
          </a:xfrm>
        </p:spPr>
        <p:txBody>
          <a:bodyPr>
            <a:noAutofit/>
          </a:bodyPr>
          <a:lstStyle/>
          <a:p>
            <a:r>
              <a:rPr lang="en-GB" sz="2800" dirty="0">
                <a:latin typeface="Calibri Light" panose="020F0302020204030204" pitchFamily="34" charset="0"/>
              </a:rPr>
              <a:t>You can talk to any adult in school if you have any worries or concerns. They are here to help you.</a:t>
            </a:r>
          </a:p>
        </p:txBody>
      </p:sp>
      <p:pic>
        <p:nvPicPr>
          <p:cNvPr id="6146" name="Picture 2" descr="Image result for safeguarding worry"/>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961" t="3141" r="3776" b="57020"/>
          <a:stretch/>
        </p:blipFill>
        <p:spPr bwMode="auto">
          <a:xfrm>
            <a:off x="1691680" y="620688"/>
            <a:ext cx="5320918" cy="25649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09869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9612" y="3287243"/>
            <a:ext cx="7632848" cy="1259434"/>
          </a:xfrm>
        </p:spPr>
        <p:txBody>
          <a:bodyPr>
            <a:noAutofit/>
          </a:bodyPr>
          <a:lstStyle/>
          <a:p>
            <a:r>
              <a:rPr lang="en-GB" sz="4000" dirty="0"/>
              <a:t>How do you know if an adult in school is supposed to be here?</a:t>
            </a:r>
          </a:p>
        </p:txBody>
      </p:sp>
      <p:pic>
        <p:nvPicPr>
          <p:cNvPr id="8194" name="Picture 2" descr="Image result for question ma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70885"/>
            <a:ext cx="4824536" cy="321635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740352" y="6165304"/>
            <a:ext cx="725391" cy="369332"/>
          </a:xfrm>
          <a:prstGeom prst="rect">
            <a:avLst/>
          </a:prstGeom>
        </p:spPr>
        <p:txBody>
          <a:bodyPr wrap="none">
            <a:spAutoFit/>
          </a:bodyPr>
          <a:lstStyle/>
          <a:p>
            <a:r>
              <a:rPr lang="en-GB" dirty="0"/>
              <a:t>Ethan</a:t>
            </a:r>
          </a:p>
        </p:txBody>
      </p:sp>
    </p:spTree>
    <p:extLst>
      <p:ext uri="{BB962C8B-B14F-4D97-AF65-F5344CB8AC3E}">
        <p14:creationId xmlns:p14="http://schemas.microsoft.com/office/powerpoint/2010/main" val="26429317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2093"/>
            <a:ext cx="7632848" cy="1259434"/>
          </a:xfrm>
        </p:spPr>
        <p:txBody>
          <a:bodyPr>
            <a:noAutofit/>
          </a:bodyPr>
          <a:lstStyle/>
          <a:p>
            <a:r>
              <a:rPr lang="en-GB" sz="4000" dirty="0"/>
              <a:t>How do you know if an adult in school is supposed to be here?</a:t>
            </a:r>
          </a:p>
        </p:txBody>
      </p:sp>
      <p:pic>
        <p:nvPicPr>
          <p:cNvPr id="8194" name="Picture 2" descr="Image result for question mar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164036"/>
            <a:ext cx="4824536" cy="3216358"/>
          </a:xfrm>
          <a:prstGeom prst="rect">
            <a:avLst/>
          </a:prstGeom>
          <a:noFill/>
          <a:extLst>
            <a:ext uri="{909E8E84-426E-40DD-AFC4-6F175D3DCCD1}">
              <a14:hiddenFill xmlns:a14="http://schemas.microsoft.com/office/drawing/2010/main">
                <a:solidFill>
                  <a:srgbClr val="FFFFFF"/>
                </a:solidFill>
              </a14:hiddenFill>
            </a:ext>
          </a:extLst>
        </p:spPr>
      </p:pic>
      <p:sp>
        <p:nvSpPr>
          <p:cNvPr id="5" name="Text Placeholder 3"/>
          <p:cNvSpPr txBox="1">
            <a:spLocks/>
          </p:cNvSpPr>
          <p:nvPr/>
        </p:nvSpPr>
        <p:spPr>
          <a:xfrm>
            <a:off x="251520" y="4653136"/>
            <a:ext cx="8712968" cy="804862"/>
          </a:xfrm>
          <a:prstGeom prst="rect">
            <a:avLst/>
          </a:prstGeom>
        </p:spPr>
        <p:txBody>
          <a:bodyPr vert="horz" lIns="91440" tIns="45720" rIns="91440" bIns="45720" rtlCol="0">
            <a:noAutofit/>
          </a:bodyPr>
          <a:lstStyle>
            <a:lvl1pPr marL="0" indent="0" algn="l" defTabSz="914400" rtl="0" eaLnBrk="1" latinLnBrk="0" hangingPunct="1">
              <a:spcBef>
                <a:spcPct val="20000"/>
              </a:spcBef>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9pPr>
          </a:lstStyle>
          <a:p>
            <a:r>
              <a:rPr lang="en-GB" sz="2800" dirty="0">
                <a:latin typeface="Calibri Light" panose="020F0302020204030204" pitchFamily="34" charset="0"/>
              </a:rPr>
              <a:t>All adults in school wear lanyards to show that they are meant to be here. We have different lanyards to show which adults are staff, governors, visitors, volunteers, contractors and student teachers.</a:t>
            </a:r>
          </a:p>
        </p:txBody>
      </p:sp>
    </p:spTree>
    <p:extLst>
      <p:ext uri="{BB962C8B-B14F-4D97-AF65-F5344CB8AC3E}">
        <p14:creationId xmlns:p14="http://schemas.microsoft.com/office/powerpoint/2010/main" val="539472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3951411"/>
            <a:ext cx="7632848" cy="1259434"/>
          </a:xfrm>
        </p:spPr>
        <p:txBody>
          <a:bodyPr>
            <a:noAutofit/>
          </a:bodyPr>
          <a:lstStyle/>
          <a:p>
            <a:r>
              <a:rPr lang="en-GB" sz="4000" dirty="0"/>
              <a:t>What should you do if you see an adult who is not wearing a lanyard?</a:t>
            </a:r>
          </a:p>
        </p:txBody>
      </p:sp>
      <p:sp>
        <p:nvSpPr>
          <p:cNvPr id="5" name="Text Placeholder 3"/>
          <p:cNvSpPr txBox="1">
            <a:spLocks/>
          </p:cNvSpPr>
          <p:nvPr/>
        </p:nvSpPr>
        <p:spPr>
          <a:xfrm>
            <a:off x="155575" y="5373216"/>
            <a:ext cx="8712968" cy="804862"/>
          </a:xfrm>
          <a:prstGeom prst="rect">
            <a:avLst/>
          </a:prstGeom>
        </p:spPr>
        <p:txBody>
          <a:bodyPr vert="horz" lIns="91440" tIns="45720" rIns="91440" bIns="45720" rtlCol="0">
            <a:noAutofit/>
          </a:bodyPr>
          <a:lstStyle>
            <a:lvl1pPr marL="0" indent="0" algn="l" defTabSz="914400" rtl="0" eaLnBrk="1" latinLnBrk="0" hangingPunct="1">
              <a:spcBef>
                <a:spcPct val="20000"/>
              </a:spcBef>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9pPr>
          </a:lstStyle>
          <a:p>
            <a:endParaRPr lang="en-GB" sz="2800" dirty="0"/>
          </a:p>
        </p:txBody>
      </p:sp>
      <p:sp>
        <p:nvSpPr>
          <p:cNvPr id="4" name="AutoShape 2" descr="Image result for LANYARD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353244"/>
            <a:ext cx="2664296" cy="26642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7524328" y="5960050"/>
            <a:ext cx="527260" cy="369332"/>
          </a:xfrm>
          <a:prstGeom prst="rect">
            <a:avLst/>
          </a:prstGeom>
        </p:spPr>
        <p:txBody>
          <a:bodyPr wrap="none">
            <a:spAutoFit/>
          </a:bodyPr>
          <a:lstStyle/>
          <a:p>
            <a:r>
              <a:rPr lang="en-GB" dirty="0"/>
              <a:t>Izzy</a:t>
            </a:r>
          </a:p>
        </p:txBody>
      </p:sp>
    </p:spTree>
    <p:extLst>
      <p:ext uri="{BB962C8B-B14F-4D97-AF65-F5344CB8AC3E}">
        <p14:creationId xmlns:p14="http://schemas.microsoft.com/office/powerpoint/2010/main" val="10540093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3573016"/>
            <a:ext cx="7632848" cy="1259434"/>
          </a:xfrm>
        </p:spPr>
        <p:txBody>
          <a:bodyPr>
            <a:noAutofit/>
          </a:bodyPr>
          <a:lstStyle/>
          <a:p>
            <a:r>
              <a:rPr lang="en-GB" sz="4000" dirty="0"/>
              <a:t>What should you do if you see an adult who is not wearing a lanyard?</a:t>
            </a:r>
          </a:p>
        </p:txBody>
      </p:sp>
      <p:sp>
        <p:nvSpPr>
          <p:cNvPr id="3" name="Text Placeholder 2"/>
          <p:cNvSpPr>
            <a:spLocks noGrp="1"/>
          </p:cNvSpPr>
          <p:nvPr>
            <p:ph type="body" sz="half" idx="2"/>
          </p:nvPr>
        </p:nvSpPr>
        <p:spPr>
          <a:xfrm>
            <a:off x="561826" y="4797152"/>
            <a:ext cx="7632848" cy="804862"/>
          </a:xfrm>
        </p:spPr>
        <p:txBody>
          <a:bodyPr>
            <a:noAutofit/>
          </a:bodyPr>
          <a:lstStyle/>
          <a:p>
            <a:r>
              <a:rPr lang="en-GB" sz="2800" dirty="0">
                <a:latin typeface="Calibri Light" panose="020F0302020204030204" pitchFamily="34" charset="0"/>
              </a:rPr>
              <a:t>If it is a member of staff who you know, you could remind them to wear their lanyard. If you don’t know them, you should tell the nearest adult who you do know straight away. </a:t>
            </a:r>
          </a:p>
        </p:txBody>
      </p:sp>
      <p:sp>
        <p:nvSpPr>
          <p:cNvPr id="5" name="Text Placeholder 3"/>
          <p:cNvSpPr txBox="1">
            <a:spLocks/>
          </p:cNvSpPr>
          <p:nvPr/>
        </p:nvSpPr>
        <p:spPr>
          <a:xfrm>
            <a:off x="179512" y="5366543"/>
            <a:ext cx="8712968" cy="804862"/>
          </a:xfrm>
          <a:prstGeom prst="rect">
            <a:avLst/>
          </a:prstGeom>
        </p:spPr>
        <p:txBody>
          <a:bodyPr vert="horz" lIns="91440" tIns="45720" rIns="91440" bIns="45720" rtlCol="0">
            <a:noAutofit/>
          </a:bodyPr>
          <a:lstStyle>
            <a:lvl1pPr marL="0" indent="0" algn="l" defTabSz="914400" rtl="0" eaLnBrk="1" latinLnBrk="0" hangingPunct="1">
              <a:spcBef>
                <a:spcPct val="20000"/>
              </a:spcBef>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9pPr>
          </a:lstStyle>
          <a:p>
            <a:endParaRPr lang="en-GB" sz="2800" dirty="0"/>
          </a:p>
        </p:txBody>
      </p:sp>
      <p:pic>
        <p:nvPicPr>
          <p:cNvPr id="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1593" y="362992"/>
            <a:ext cx="2348805" cy="23488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982509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3951411"/>
            <a:ext cx="7632848" cy="1259434"/>
          </a:xfrm>
        </p:spPr>
        <p:txBody>
          <a:bodyPr>
            <a:noAutofit/>
          </a:bodyPr>
          <a:lstStyle/>
          <a:p>
            <a:r>
              <a:rPr lang="en-GB" sz="4000" dirty="0"/>
              <a:t>What should you do if you see an adult using a mobile phone in school?</a:t>
            </a:r>
          </a:p>
        </p:txBody>
      </p:sp>
      <p:sp>
        <p:nvSpPr>
          <p:cNvPr id="5" name="Text Placeholder 3"/>
          <p:cNvSpPr txBox="1">
            <a:spLocks/>
          </p:cNvSpPr>
          <p:nvPr/>
        </p:nvSpPr>
        <p:spPr>
          <a:xfrm>
            <a:off x="179512" y="5366543"/>
            <a:ext cx="8712968" cy="804862"/>
          </a:xfrm>
          <a:prstGeom prst="rect">
            <a:avLst/>
          </a:prstGeom>
        </p:spPr>
        <p:txBody>
          <a:bodyPr vert="horz" lIns="91440" tIns="45720" rIns="91440" bIns="45720" rtlCol="0">
            <a:noAutofit/>
          </a:bodyPr>
          <a:lstStyle>
            <a:lvl1pPr marL="0" indent="0" algn="l" defTabSz="914400" rtl="0" eaLnBrk="1" latinLnBrk="0" hangingPunct="1">
              <a:spcBef>
                <a:spcPct val="20000"/>
              </a:spcBef>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9pPr>
          </a:lstStyle>
          <a:p>
            <a:endParaRPr lang="en-GB" sz="2800" dirty="0"/>
          </a:p>
        </p:txBody>
      </p:sp>
      <p:pic>
        <p:nvPicPr>
          <p:cNvPr id="1331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03648" y="548680"/>
            <a:ext cx="1512168" cy="2521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6" name="Picture 4" descr="Related image"/>
          <p:cNvPicPr>
            <a:picLocks noChangeAspect="1" noChangeArrowheads="1"/>
          </p:cNvPicPr>
          <p:nvPr/>
        </p:nvPicPr>
        <p:blipFill rotWithShape="1">
          <a:blip r:embed="rId3">
            <a:extLst>
              <a:ext uri="{28A0092B-C50C-407E-A947-70E740481C1C}">
                <a14:useLocalDpi xmlns:a14="http://schemas.microsoft.com/office/drawing/2010/main" val="0"/>
              </a:ext>
            </a:extLst>
          </a:blip>
          <a:srcRect l="30591" r="30148"/>
          <a:stretch/>
        </p:blipFill>
        <p:spPr bwMode="auto">
          <a:xfrm>
            <a:off x="5292080" y="325505"/>
            <a:ext cx="2068450" cy="296817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7740352" y="5986739"/>
            <a:ext cx="680636" cy="369332"/>
          </a:xfrm>
          <a:prstGeom prst="rect">
            <a:avLst/>
          </a:prstGeom>
        </p:spPr>
        <p:txBody>
          <a:bodyPr wrap="none">
            <a:spAutoFit/>
          </a:bodyPr>
          <a:lstStyle/>
          <a:p>
            <a:r>
              <a:rPr lang="en-GB" dirty="0"/>
              <a:t>Daisy</a:t>
            </a:r>
          </a:p>
        </p:txBody>
      </p:sp>
    </p:spTree>
    <p:extLst>
      <p:ext uri="{BB962C8B-B14F-4D97-AF65-F5344CB8AC3E}">
        <p14:creationId xmlns:p14="http://schemas.microsoft.com/office/powerpoint/2010/main" val="9891995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3951411"/>
            <a:ext cx="7632848" cy="1259434"/>
          </a:xfrm>
        </p:spPr>
        <p:txBody>
          <a:bodyPr>
            <a:noAutofit/>
          </a:bodyPr>
          <a:lstStyle/>
          <a:p>
            <a:r>
              <a:rPr lang="en-GB" sz="4000" dirty="0"/>
              <a:t>What should you do if you see an adult using a mobile phone in school?</a:t>
            </a:r>
          </a:p>
        </p:txBody>
      </p:sp>
      <p:sp>
        <p:nvSpPr>
          <p:cNvPr id="3" name="Text Placeholder 2"/>
          <p:cNvSpPr>
            <a:spLocks noGrp="1"/>
          </p:cNvSpPr>
          <p:nvPr>
            <p:ph type="body" sz="half" idx="2"/>
          </p:nvPr>
        </p:nvSpPr>
        <p:spPr>
          <a:xfrm>
            <a:off x="827584" y="5445224"/>
            <a:ext cx="7632848" cy="804862"/>
          </a:xfrm>
        </p:spPr>
        <p:txBody>
          <a:bodyPr>
            <a:noAutofit/>
          </a:bodyPr>
          <a:lstStyle/>
          <a:p>
            <a:r>
              <a:rPr lang="en-GB" sz="3200" dirty="0">
                <a:latin typeface="Calibri Light" panose="020F0302020204030204" pitchFamily="34" charset="0"/>
              </a:rPr>
              <a:t>You should tell a school adult who you know straight away.</a:t>
            </a:r>
          </a:p>
          <a:p>
            <a:endParaRPr lang="en-GB" sz="2400" dirty="0"/>
          </a:p>
        </p:txBody>
      </p:sp>
      <p:sp>
        <p:nvSpPr>
          <p:cNvPr id="5" name="Text Placeholder 3"/>
          <p:cNvSpPr txBox="1">
            <a:spLocks/>
          </p:cNvSpPr>
          <p:nvPr/>
        </p:nvSpPr>
        <p:spPr>
          <a:xfrm>
            <a:off x="179512" y="5229200"/>
            <a:ext cx="8712968" cy="804862"/>
          </a:xfrm>
          <a:prstGeom prst="rect">
            <a:avLst/>
          </a:prstGeom>
        </p:spPr>
        <p:txBody>
          <a:bodyPr vert="horz" lIns="91440" tIns="45720" rIns="91440" bIns="45720" rtlCol="0">
            <a:noAutofit/>
          </a:bodyPr>
          <a:lstStyle>
            <a:lvl1pPr marL="0" indent="0" algn="l" defTabSz="914400" rtl="0" eaLnBrk="1" latinLnBrk="0" hangingPunct="1">
              <a:spcBef>
                <a:spcPct val="20000"/>
              </a:spcBef>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9pPr>
          </a:lstStyle>
          <a:p>
            <a:endParaRPr lang="en-GB" sz="2800" dirty="0"/>
          </a:p>
        </p:txBody>
      </p:sp>
      <p:pic>
        <p:nvPicPr>
          <p:cNvPr id="1331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03648" y="548680"/>
            <a:ext cx="1512168" cy="25218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316" name="Picture 4" descr="Related image"/>
          <p:cNvPicPr>
            <a:picLocks noChangeAspect="1" noChangeArrowheads="1"/>
          </p:cNvPicPr>
          <p:nvPr/>
        </p:nvPicPr>
        <p:blipFill rotWithShape="1">
          <a:blip r:embed="rId3">
            <a:extLst>
              <a:ext uri="{28A0092B-C50C-407E-A947-70E740481C1C}">
                <a14:useLocalDpi xmlns:a14="http://schemas.microsoft.com/office/drawing/2010/main" val="0"/>
              </a:ext>
            </a:extLst>
          </a:blip>
          <a:srcRect l="30591" r="30148"/>
          <a:stretch/>
        </p:blipFill>
        <p:spPr bwMode="auto">
          <a:xfrm>
            <a:off x="5292080" y="325505"/>
            <a:ext cx="2068450" cy="29681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00363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3951411"/>
            <a:ext cx="7632848" cy="1259434"/>
          </a:xfrm>
        </p:spPr>
        <p:txBody>
          <a:bodyPr>
            <a:noAutofit/>
          </a:bodyPr>
          <a:lstStyle/>
          <a:p>
            <a:r>
              <a:rPr lang="en-GB" sz="4000" dirty="0"/>
              <a:t>What do staff do to keep you safe?</a:t>
            </a:r>
          </a:p>
        </p:txBody>
      </p:sp>
      <p:sp>
        <p:nvSpPr>
          <p:cNvPr id="5" name="Text Placeholder 3"/>
          <p:cNvSpPr txBox="1">
            <a:spLocks/>
          </p:cNvSpPr>
          <p:nvPr/>
        </p:nvSpPr>
        <p:spPr>
          <a:xfrm>
            <a:off x="179512" y="5229200"/>
            <a:ext cx="8712968" cy="804862"/>
          </a:xfrm>
          <a:prstGeom prst="rect">
            <a:avLst/>
          </a:prstGeom>
        </p:spPr>
        <p:txBody>
          <a:bodyPr vert="horz" lIns="91440" tIns="45720" rIns="91440" bIns="45720" rtlCol="0">
            <a:noAutofit/>
          </a:bodyPr>
          <a:lstStyle>
            <a:lvl1pPr marL="0" indent="0" algn="l" defTabSz="914400" rtl="0" eaLnBrk="1" latinLnBrk="0" hangingPunct="1">
              <a:spcBef>
                <a:spcPct val="20000"/>
              </a:spcBef>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9pPr>
          </a:lstStyle>
          <a:p>
            <a:endParaRPr lang="en-GB" sz="2800" dirty="0"/>
          </a:p>
        </p:txBody>
      </p:sp>
      <p:pic>
        <p:nvPicPr>
          <p:cNvPr id="14338" name="Picture 2" descr="Image result for teachers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6054" y="836712"/>
            <a:ext cx="3271367" cy="3271367"/>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p:cNvCxnSpPr/>
          <p:nvPr/>
        </p:nvCxnSpPr>
        <p:spPr>
          <a:xfrm flipH="1">
            <a:off x="5508104" y="692696"/>
            <a:ext cx="2520280" cy="648072"/>
          </a:xfrm>
          <a:prstGeom prst="straightConnector1">
            <a:avLst/>
          </a:prstGeom>
          <a:ln w="8572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868853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19872" y="486054"/>
            <a:ext cx="5184576" cy="1259434"/>
          </a:xfrm>
        </p:spPr>
        <p:txBody>
          <a:bodyPr>
            <a:noAutofit/>
          </a:bodyPr>
          <a:lstStyle/>
          <a:p>
            <a:r>
              <a:rPr lang="en-GB" sz="4000" dirty="0"/>
              <a:t>What do staff do to keep you safe?</a:t>
            </a:r>
          </a:p>
        </p:txBody>
      </p:sp>
      <p:sp>
        <p:nvSpPr>
          <p:cNvPr id="3" name="Text Placeholder 2"/>
          <p:cNvSpPr>
            <a:spLocks noGrp="1"/>
          </p:cNvSpPr>
          <p:nvPr>
            <p:ph type="body" sz="half" idx="2"/>
          </p:nvPr>
        </p:nvSpPr>
        <p:spPr>
          <a:xfrm>
            <a:off x="611560" y="2132856"/>
            <a:ext cx="7632848" cy="804862"/>
          </a:xfrm>
        </p:spPr>
        <p:txBody>
          <a:bodyPr>
            <a:noAutofit/>
          </a:bodyPr>
          <a:lstStyle/>
          <a:p>
            <a:pPr marL="342900" indent="-342900">
              <a:buFont typeface="Arial" panose="020B0604020202020204" pitchFamily="34" charset="0"/>
              <a:buChar char="•"/>
            </a:pPr>
            <a:r>
              <a:rPr lang="en-GB" sz="2800" dirty="0">
                <a:latin typeface="Calibri Light" panose="020F0302020204030204" pitchFamily="34" charset="0"/>
              </a:rPr>
              <a:t>   Help children who are hurt or have worries/upsets.</a:t>
            </a:r>
          </a:p>
          <a:p>
            <a:pPr marL="342900" indent="-342900">
              <a:buFont typeface="Arial" panose="020B0604020202020204" pitchFamily="34" charset="0"/>
              <a:buChar char="•"/>
            </a:pPr>
            <a:r>
              <a:rPr lang="en-GB" sz="2800" dirty="0">
                <a:latin typeface="Calibri Light" panose="020F0302020204030204" pitchFamily="34" charset="0"/>
              </a:rPr>
              <a:t>   Keep everyone safe in emergencies (e.g. fire).</a:t>
            </a:r>
          </a:p>
          <a:p>
            <a:pPr marL="342900" indent="-342900">
              <a:buFont typeface="Arial" panose="020B0604020202020204" pitchFamily="34" charset="0"/>
              <a:buChar char="•"/>
            </a:pPr>
            <a:r>
              <a:rPr lang="en-GB" sz="2800" dirty="0">
                <a:latin typeface="Calibri Light" panose="020F0302020204030204" pitchFamily="34" charset="0"/>
              </a:rPr>
              <a:t>   Problem solve when friends fall out.</a:t>
            </a:r>
          </a:p>
          <a:p>
            <a:pPr marL="342900" indent="-342900">
              <a:buFont typeface="Arial" panose="020B0604020202020204" pitchFamily="34" charset="0"/>
              <a:buChar char="•"/>
            </a:pPr>
            <a:r>
              <a:rPr lang="en-GB" sz="2800" dirty="0">
                <a:latin typeface="Calibri Light" panose="020F0302020204030204" pitchFamily="34" charset="0"/>
              </a:rPr>
              <a:t>   Teach us how to be safe out of school.</a:t>
            </a:r>
          </a:p>
          <a:p>
            <a:pPr marL="342900" indent="-342900">
              <a:buFont typeface="Arial" panose="020B0604020202020204" pitchFamily="34" charset="0"/>
              <a:buChar char="•"/>
            </a:pPr>
            <a:r>
              <a:rPr lang="en-GB" sz="2800" dirty="0">
                <a:latin typeface="Calibri Light" panose="020F0302020204030204" pitchFamily="34" charset="0"/>
              </a:rPr>
              <a:t>   Ask visitors in to talk to us about staying safe.</a:t>
            </a:r>
          </a:p>
          <a:p>
            <a:pPr marL="342900" indent="-342900">
              <a:buFont typeface="Arial" panose="020B0604020202020204" pitchFamily="34" charset="0"/>
              <a:buChar char="•"/>
            </a:pPr>
            <a:r>
              <a:rPr lang="en-GB" sz="2800" dirty="0">
                <a:latin typeface="Calibri Light" panose="020F0302020204030204" pitchFamily="34" charset="0"/>
              </a:rPr>
              <a:t>   Set rules and routines which are fair.</a:t>
            </a:r>
          </a:p>
          <a:p>
            <a:pPr marL="342900" indent="-342900">
              <a:buFont typeface="Arial" panose="020B0604020202020204" pitchFamily="34" charset="0"/>
              <a:buChar char="•"/>
            </a:pPr>
            <a:r>
              <a:rPr lang="en-GB" sz="2800" dirty="0">
                <a:latin typeface="Calibri Light" panose="020F0302020204030204" pitchFamily="34" charset="0"/>
              </a:rPr>
              <a:t>   Keep the classrooms safe.</a:t>
            </a:r>
          </a:p>
          <a:p>
            <a:pPr marL="342900" indent="-342900">
              <a:buFont typeface="Arial" panose="020B0604020202020204" pitchFamily="34" charset="0"/>
              <a:buChar char="•"/>
            </a:pPr>
            <a:r>
              <a:rPr lang="en-GB" sz="2800" dirty="0">
                <a:latin typeface="Calibri Light" panose="020F0302020204030204" pitchFamily="34" charset="0"/>
              </a:rPr>
              <a:t>   Keep the school secure.</a:t>
            </a:r>
          </a:p>
          <a:p>
            <a:endParaRPr lang="en-GB" sz="2800" dirty="0">
              <a:latin typeface="Calibri Light" panose="020F0302020204030204" pitchFamily="34" charset="0"/>
            </a:endParaRPr>
          </a:p>
        </p:txBody>
      </p:sp>
      <p:sp>
        <p:nvSpPr>
          <p:cNvPr id="5" name="Text Placeholder 3"/>
          <p:cNvSpPr txBox="1">
            <a:spLocks/>
          </p:cNvSpPr>
          <p:nvPr/>
        </p:nvSpPr>
        <p:spPr>
          <a:xfrm>
            <a:off x="179512" y="5229200"/>
            <a:ext cx="8712968" cy="804862"/>
          </a:xfrm>
          <a:prstGeom prst="rect">
            <a:avLst/>
          </a:prstGeom>
        </p:spPr>
        <p:txBody>
          <a:bodyPr vert="horz" lIns="91440" tIns="45720" rIns="91440" bIns="45720" rtlCol="0">
            <a:noAutofit/>
          </a:bodyPr>
          <a:lstStyle>
            <a:lvl1pPr marL="0" indent="0" algn="l" defTabSz="914400" rtl="0" eaLnBrk="1" latinLnBrk="0" hangingPunct="1">
              <a:spcBef>
                <a:spcPct val="20000"/>
              </a:spcBef>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9pPr>
          </a:lstStyle>
          <a:p>
            <a:endParaRPr lang="en-GB" sz="2800" dirty="0"/>
          </a:p>
        </p:txBody>
      </p:sp>
      <p:pic>
        <p:nvPicPr>
          <p:cNvPr id="14338" name="Picture 2" descr="Image result for teachers clip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260648"/>
            <a:ext cx="1635683" cy="1635683"/>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p:cNvCxnSpPr/>
          <p:nvPr/>
        </p:nvCxnSpPr>
        <p:spPr>
          <a:xfrm flipH="1">
            <a:off x="2015716" y="324036"/>
            <a:ext cx="1116124" cy="324036"/>
          </a:xfrm>
          <a:prstGeom prst="straightConnector1">
            <a:avLst/>
          </a:prstGeom>
          <a:ln w="8572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31687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3951411"/>
            <a:ext cx="7632848" cy="1259434"/>
          </a:xfrm>
        </p:spPr>
        <p:txBody>
          <a:bodyPr>
            <a:noAutofit/>
          </a:bodyPr>
          <a:lstStyle/>
          <a:p>
            <a:r>
              <a:rPr lang="en-GB" sz="4000" dirty="0"/>
              <a:t>What can you do to help to keep the school safe?</a:t>
            </a:r>
          </a:p>
        </p:txBody>
      </p:sp>
      <p:sp>
        <p:nvSpPr>
          <p:cNvPr id="5" name="Text Placeholder 3"/>
          <p:cNvSpPr txBox="1">
            <a:spLocks/>
          </p:cNvSpPr>
          <p:nvPr/>
        </p:nvSpPr>
        <p:spPr>
          <a:xfrm>
            <a:off x="179512" y="5229200"/>
            <a:ext cx="8712968" cy="804862"/>
          </a:xfrm>
          <a:prstGeom prst="rect">
            <a:avLst/>
          </a:prstGeom>
        </p:spPr>
        <p:txBody>
          <a:bodyPr vert="horz" lIns="91440" tIns="45720" rIns="91440" bIns="45720" rtlCol="0">
            <a:noAutofit/>
          </a:bodyPr>
          <a:lstStyle>
            <a:lvl1pPr marL="0" indent="0" algn="l" defTabSz="914400" rtl="0" eaLnBrk="1" latinLnBrk="0" hangingPunct="1">
              <a:spcBef>
                <a:spcPct val="20000"/>
              </a:spcBef>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9pPr>
          </a:lstStyle>
          <a:p>
            <a:endParaRPr lang="en-GB" sz="2800" dirty="0"/>
          </a:p>
        </p:txBody>
      </p:sp>
      <p:pic>
        <p:nvPicPr>
          <p:cNvPr id="14338" name="Picture 2" descr="Image result for teachers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85777" y="404664"/>
            <a:ext cx="3271367" cy="3271367"/>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p:cNvCxnSpPr/>
          <p:nvPr/>
        </p:nvCxnSpPr>
        <p:spPr>
          <a:xfrm>
            <a:off x="1115616" y="1963086"/>
            <a:ext cx="1872208" cy="771587"/>
          </a:xfrm>
          <a:prstGeom prst="straightConnector1">
            <a:avLst/>
          </a:prstGeom>
          <a:ln w="8572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503356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91880" y="636897"/>
            <a:ext cx="5184576" cy="1259434"/>
          </a:xfrm>
        </p:spPr>
        <p:txBody>
          <a:bodyPr>
            <a:noAutofit/>
          </a:bodyPr>
          <a:lstStyle/>
          <a:p>
            <a:r>
              <a:rPr lang="en-GB" sz="4000" dirty="0"/>
              <a:t>What can you do to help to keep the school safe?</a:t>
            </a:r>
          </a:p>
        </p:txBody>
      </p:sp>
      <p:sp>
        <p:nvSpPr>
          <p:cNvPr id="3" name="Text Placeholder 2"/>
          <p:cNvSpPr>
            <a:spLocks noGrp="1"/>
          </p:cNvSpPr>
          <p:nvPr>
            <p:ph type="body" sz="half" idx="2"/>
          </p:nvPr>
        </p:nvSpPr>
        <p:spPr>
          <a:xfrm>
            <a:off x="611560" y="2060848"/>
            <a:ext cx="7632848" cy="804862"/>
          </a:xfrm>
        </p:spPr>
        <p:txBody>
          <a:bodyPr>
            <a:noAutofit/>
          </a:bodyPr>
          <a:lstStyle/>
          <a:p>
            <a:pPr marL="342900" indent="-342900">
              <a:buFont typeface="Arial" panose="020B0604020202020204" pitchFamily="34" charset="0"/>
              <a:buChar char="•"/>
            </a:pPr>
            <a:r>
              <a:rPr lang="en-GB" sz="2800" dirty="0">
                <a:latin typeface="Calibri Light" panose="020F0302020204030204" pitchFamily="34" charset="0"/>
              </a:rPr>
              <a:t>Be a good friend to others.</a:t>
            </a:r>
          </a:p>
          <a:p>
            <a:pPr marL="342900" indent="-342900">
              <a:buFont typeface="Arial" panose="020B0604020202020204" pitchFamily="34" charset="0"/>
              <a:buChar char="•"/>
            </a:pPr>
            <a:r>
              <a:rPr lang="en-GB" sz="2800" dirty="0">
                <a:latin typeface="Calibri Light" panose="020F0302020204030204" pitchFamily="34" charset="0"/>
              </a:rPr>
              <a:t>Look after each other.</a:t>
            </a:r>
          </a:p>
          <a:p>
            <a:pPr marL="342900" indent="-342900">
              <a:buFont typeface="Arial" panose="020B0604020202020204" pitchFamily="34" charset="0"/>
              <a:buChar char="•"/>
            </a:pPr>
            <a:r>
              <a:rPr lang="en-GB" sz="2800" dirty="0">
                <a:latin typeface="Calibri Light" panose="020F0302020204030204" pitchFamily="34" charset="0"/>
              </a:rPr>
              <a:t>Follow adult instructions and the Ide golden rules.</a:t>
            </a:r>
          </a:p>
          <a:p>
            <a:pPr marL="342900" indent="-342900">
              <a:buFont typeface="Arial" panose="020B0604020202020204" pitchFamily="34" charset="0"/>
              <a:buChar char="•"/>
            </a:pPr>
            <a:r>
              <a:rPr lang="en-GB" sz="2800" dirty="0">
                <a:latin typeface="Calibri Light" panose="020F0302020204030204" pitchFamily="34" charset="0"/>
              </a:rPr>
              <a:t>Have permission to use a computer and only go on websites that adults have said you can.</a:t>
            </a:r>
          </a:p>
          <a:p>
            <a:pPr marL="342900" indent="-342900">
              <a:buFont typeface="Arial" panose="020B0604020202020204" pitchFamily="34" charset="0"/>
              <a:buChar char="•"/>
            </a:pPr>
            <a:r>
              <a:rPr lang="en-GB" sz="2800" dirty="0">
                <a:latin typeface="Calibri Light" panose="020F0302020204030204" pitchFamily="34" charset="0"/>
              </a:rPr>
              <a:t>Keep the classroom safe and tidy.</a:t>
            </a:r>
          </a:p>
          <a:p>
            <a:pPr marL="342900" indent="-342900">
              <a:buFont typeface="Arial" panose="020B0604020202020204" pitchFamily="34" charset="0"/>
              <a:buChar char="•"/>
            </a:pPr>
            <a:r>
              <a:rPr lang="en-GB" sz="2800" dirty="0">
                <a:latin typeface="Calibri Light" panose="020F0302020204030204" pitchFamily="34" charset="0"/>
              </a:rPr>
              <a:t>Tell an adult if you are worried about yourselves, another child or a grown up.</a:t>
            </a:r>
          </a:p>
        </p:txBody>
      </p:sp>
      <p:sp>
        <p:nvSpPr>
          <p:cNvPr id="5" name="Text Placeholder 3"/>
          <p:cNvSpPr txBox="1">
            <a:spLocks/>
          </p:cNvSpPr>
          <p:nvPr/>
        </p:nvSpPr>
        <p:spPr>
          <a:xfrm>
            <a:off x="323528" y="5229200"/>
            <a:ext cx="8712968" cy="804862"/>
          </a:xfrm>
          <a:prstGeom prst="rect">
            <a:avLst/>
          </a:prstGeom>
        </p:spPr>
        <p:txBody>
          <a:bodyPr vert="horz" lIns="91440" tIns="45720" rIns="91440" bIns="45720" rtlCol="0">
            <a:noAutofit/>
          </a:bodyPr>
          <a:lstStyle>
            <a:lvl1pPr marL="0" indent="0" algn="l" defTabSz="914400" rtl="0" eaLnBrk="1" latinLnBrk="0" hangingPunct="1">
              <a:spcBef>
                <a:spcPct val="20000"/>
              </a:spcBef>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9pPr>
          </a:lstStyle>
          <a:p>
            <a:endParaRPr lang="en-GB" sz="2800" dirty="0"/>
          </a:p>
        </p:txBody>
      </p:sp>
      <p:pic>
        <p:nvPicPr>
          <p:cNvPr id="14338" name="Picture 2" descr="Image result for teachers clipart"/>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260648"/>
            <a:ext cx="1635683" cy="1635683"/>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Arrow Connector 5"/>
          <p:cNvCxnSpPr/>
          <p:nvPr/>
        </p:nvCxnSpPr>
        <p:spPr>
          <a:xfrm flipH="1">
            <a:off x="2247243" y="1196752"/>
            <a:ext cx="1116124" cy="324036"/>
          </a:xfrm>
          <a:prstGeom prst="straightConnector1">
            <a:avLst/>
          </a:prstGeom>
          <a:ln w="85725">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03811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3951411"/>
            <a:ext cx="7632848" cy="1259434"/>
          </a:xfrm>
        </p:spPr>
        <p:txBody>
          <a:bodyPr>
            <a:noAutofit/>
          </a:bodyPr>
          <a:lstStyle/>
          <a:p>
            <a:r>
              <a:rPr lang="en-GB" sz="4000" dirty="0"/>
              <a:t>What can parents do to help keep  the school safe?</a:t>
            </a:r>
          </a:p>
        </p:txBody>
      </p:sp>
      <p:sp>
        <p:nvSpPr>
          <p:cNvPr id="5" name="Text Placeholder 3"/>
          <p:cNvSpPr txBox="1">
            <a:spLocks/>
          </p:cNvSpPr>
          <p:nvPr/>
        </p:nvSpPr>
        <p:spPr>
          <a:xfrm>
            <a:off x="179512" y="5229200"/>
            <a:ext cx="8712968" cy="804862"/>
          </a:xfrm>
          <a:prstGeom prst="rect">
            <a:avLst/>
          </a:prstGeom>
        </p:spPr>
        <p:txBody>
          <a:bodyPr vert="horz" lIns="91440" tIns="45720" rIns="91440" bIns="45720" rtlCol="0">
            <a:noAutofit/>
          </a:bodyPr>
          <a:lstStyle>
            <a:lvl1pPr marL="0" indent="0" algn="l" defTabSz="914400" rtl="0" eaLnBrk="1" latinLnBrk="0" hangingPunct="1">
              <a:spcBef>
                <a:spcPct val="20000"/>
              </a:spcBef>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9pPr>
          </a:lstStyle>
          <a:p>
            <a:endParaRPr lang="en-GB" sz="2800" dirty="0"/>
          </a:p>
        </p:txBody>
      </p:sp>
      <p:pic>
        <p:nvPicPr>
          <p:cNvPr id="16386" name="Picture 2" descr="Image result for parents clipart"/>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799692" y="729660"/>
            <a:ext cx="5472608" cy="2742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6860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19572" y="1428487"/>
            <a:ext cx="7632848" cy="1259434"/>
          </a:xfrm>
        </p:spPr>
        <p:txBody>
          <a:bodyPr>
            <a:noAutofit/>
          </a:bodyPr>
          <a:lstStyle/>
          <a:p>
            <a:r>
              <a:rPr lang="en-GB" sz="3200" dirty="0"/>
              <a:t>What can parents do to help keep  the school safe?</a:t>
            </a:r>
          </a:p>
        </p:txBody>
      </p:sp>
      <p:sp>
        <p:nvSpPr>
          <p:cNvPr id="3" name="Text Placeholder 2"/>
          <p:cNvSpPr>
            <a:spLocks noGrp="1"/>
          </p:cNvSpPr>
          <p:nvPr>
            <p:ph type="body" sz="half" idx="2"/>
          </p:nvPr>
        </p:nvSpPr>
        <p:spPr>
          <a:xfrm>
            <a:off x="460585" y="2567244"/>
            <a:ext cx="7632848" cy="804862"/>
          </a:xfrm>
        </p:spPr>
        <p:txBody>
          <a:bodyPr>
            <a:noAutofit/>
          </a:bodyPr>
          <a:lstStyle/>
          <a:p>
            <a:pPr marL="342900" indent="-342900">
              <a:buFont typeface="Arial" panose="020B0604020202020204" pitchFamily="34" charset="0"/>
              <a:buChar char="•"/>
            </a:pPr>
            <a:r>
              <a:rPr lang="en-GB" sz="2800" dirty="0">
                <a:latin typeface="Calibri Light" panose="020F0302020204030204" pitchFamily="34" charset="0"/>
              </a:rPr>
              <a:t>Drive carefully on the road and teach us about road safety. </a:t>
            </a:r>
          </a:p>
          <a:p>
            <a:pPr marL="342900" indent="-342900">
              <a:buFont typeface="Arial" panose="020B0604020202020204" pitchFamily="34" charset="0"/>
              <a:buChar char="•"/>
            </a:pPr>
            <a:r>
              <a:rPr lang="en-GB" sz="2800" dirty="0">
                <a:latin typeface="Calibri Light" panose="020F0302020204030204" pitchFamily="34" charset="0"/>
              </a:rPr>
              <a:t>Help keep our school secure by keeping the front door closed.</a:t>
            </a:r>
          </a:p>
          <a:p>
            <a:pPr marL="342900" indent="-342900">
              <a:buFont typeface="Arial" panose="020B0604020202020204" pitchFamily="34" charset="0"/>
              <a:buChar char="•"/>
            </a:pPr>
            <a:r>
              <a:rPr lang="en-GB" sz="2800" dirty="0">
                <a:latin typeface="Calibri Light" panose="020F0302020204030204" pitchFamily="34" charset="0"/>
              </a:rPr>
              <a:t>Monitor what we do on our electronic devices at home.</a:t>
            </a:r>
          </a:p>
          <a:p>
            <a:pPr marL="342900" indent="-342900">
              <a:buFont typeface="Arial" panose="020B0604020202020204" pitchFamily="34" charset="0"/>
              <a:buChar char="•"/>
            </a:pPr>
            <a:r>
              <a:rPr lang="en-GB" sz="2800" dirty="0">
                <a:latin typeface="Calibri Light" panose="020F0302020204030204" pitchFamily="34" charset="0"/>
              </a:rPr>
              <a:t>Don’t share personal information about other peoples’ children on social media (unless you have the parent’s permission)</a:t>
            </a:r>
          </a:p>
          <a:p>
            <a:endParaRPr lang="en-GB" sz="2400" dirty="0"/>
          </a:p>
        </p:txBody>
      </p:sp>
      <p:sp>
        <p:nvSpPr>
          <p:cNvPr id="5" name="Text Placeholder 3"/>
          <p:cNvSpPr txBox="1">
            <a:spLocks/>
          </p:cNvSpPr>
          <p:nvPr/>
        </p:nvSpPr>
        <p:spPr>
          <a:xfrm>
            <a:off x="179512" y="5229200"/>
            <a:ext cx="8712968" cy="804862"/>
          </a:xfrm>
          <a:prstGeom prst="rect">
            <a:avLst/>
          </a:prstGeom>
        </p:spPr>
        <p:txBody>
          <a:bodyPr vert="horz" lIns="91440" tIns="45720" rIns="91440" bIns="45720" rtlCol="0">
            <a:noAutofit/>
          </a:bodyPr>
          <a:lstStyle>
            <a:lvl1pPr marL="0" indent="0" algn="l" defTabSz="914400" rtl="0" eaLnBrk="1" latinLnBrk="0" hangingPunct="1">
              <a:spcBef>
                <a:spcPct val="20000"/>
              </a:spcBef>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9pPr>
          </a:lstStyle>
          <a:p>
            <a:endParaRPr lang="en-GB" sz="2800" dirty="0"/>
          </a:p>
        </p:txBody>
      </p:sp>
      <p:pic>
        <p:nvPicPr>
          <p:cNvPr id="16386" name="Picture 2" descr="Image result for parents clipart"/>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2339752" y="0"/>
            <a:ext cx="3510390" cy="17593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46283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1600" y="4149080"/>
            <a:ext cx="7632848" cy="1259434"/>
          </a:xfrm>
        </p:spPr>
        <p:txBody>
          <a:bodyPr>
            <a:noAutofit/>
          </a:bodyPr>
          <a:lstStyle/>
          <a:p>
            <a:r>
              <a:rPr lang="en-GB" sz="4000" dirty="0"/>
              <a:t/>
            </a:r>
            <a:br>
              <a:rPr lang="en-GB" sz="4000" dirty="0"/>
            </a:br>
            <a:r>
              <a:rPr lang="en-GB" sz="4000" dirty="0"/>
              <a:t/>
            </a:r>
            <a:br>
              <a:rPr lang="en-GB" sz="4000" dirty="0"/>
            </a:br>
            <a:r>
              <a:rPr lang="en-GB" sz="4000" dirty="0"/>
              <a:t>Well Done! You have completed the Botley safeguarding quiz!</a:t>
            </a:r>
          </a:p>
        </p:txBody>
      </p:sp>
      <p:sp>
        <p:nvSpPr>
          <p:cNvPr id="5" name="Text Placeholder 3"/>
          <p:cNvSpPr txBox="1">
            <a:spLocks/>
          </p:cNvSpPr>
          <p:nvPr/>
        </p:nvSpPr>
        <p:spPr>
          <a:xfrm>
            <a:off x="179512" y="5229200"/>
            <a:ext cx="8712968" cy="804862"/>
          </a:xfrm>
          <a:prstGeom prst="rect">
            <a:avLst/>
          </a:prstGeom>
        </p:spPr>
        <p:txBody>
          <a:bodyPr vert="horz" lIns="91440" tIns="45720" rIns="91440" bIns="45720" rtlCol="0">
            <a:noAutofit/>
          </a:bodyPr>
          <a:lstStyle>
            <a:lvl1pPr marL="0" indent="0" algn="l" defTabSz="914400" rtl="0" eaLnBrk="1" latinLnBrk="0" hangingPunct="1">
              <a:spcBef>
                <a:spcPct val="20000"/>
              </a:spcBef>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9pPr>
          </a:lstStyle>
          <a:p>
            <a:endParaRPr lang="en-GB" sz="2800" dirty="0"/>
          </a:p>
        </p:txBody>
      </p:sp>
      <p:pic>
        <p:nvPicPr>
          <p:cNvPr id="22530" name="Picture 2" descr="Image result for quiz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9009" y="548680"/>
            <a:ext cx="4286250" cy="2409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20149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3"/>
          <p:cNvSpPr txBox="1">
            <a:spLocks/>
          </p:cNvSpPr>
          <p:nvPr/>
        </p:nvSpPr>
        <p:spPr>
          <a:xfrm>
            <a:off x="179512" y="5229200"/>
            <a:ext cx="8712968" cy="804862"/>
          </a:xfrm>
          <a:prstGeom prst="rect">
            <a:avLst/>
          </a:prstGeom>
        </p:spPr>
        <p:txBody>
          <a:bodyPr vert="horz" lIns="91440" tIns="45720" rIns="91440" bIns="45720" rtlCol="0">
            <a:noAutofit/>
          </a:bodyPr>
          <a:lstStyle>
            <a:lvl1pPr marL="0" indent="0" algn="l" defTabSz="914400" rtl="0" eaLnBrk="1" latinLnBrk="0" hangingPunct="1">
              <a:spcBef>
                <a:spcPct val="20000"/>
              </a:spcBef>
              <a:buFont typeface="Arial" panose="020B0604020202020204" pitchFamily="34" charset="0"/>
              <a:buNone/>
              <a:defRPr sz="1400" kern="1200">
                <a:solidFill>
                  <a:schemeClr val="tx1"/>
                </a:solidFill>
                <a:latin typeface="+mn-lt"/>
                <a:ea typeface="+mn-ea"/>
                <a:cs typeface="+mn-cs"/>
              </a:defRPr>
            </a:lvl1pPr>
            <a:lvl2pPr marL="457200" indent="0" algn="l" defTabSz="914400" rtl="0" eaLnBrk="1" latinLnBrk="0" hangingPunct="1">
              <a:spcBef>
                <a:spcPct val="20000"/>
              </a:spcBef>
              <a:buFont typeface="Arial" panose="020B0604020202020204" pitchFamily="34" charset="0"/>
              <a:buNone/>
              <a:defRPr sz="1200" kern="1200">
                <a:solidFill>
                  <a:schemeClr val="tx1"/>
                </a:solidFill>
                <a:latin typeface="+mn-lt"/>
                <a:ea typeface="+mn-ea"/>
                <a:cs typeface="+mn-cs"/>
              </a:defRPr>
            </a:lvl2pPr>
            <a:lvl3pPr marL="914400" indent="0" algn="l" defTabSz="914400" rtl="0" eaLnBrk="1" latinLnBrk="0" hangingPunct="1">
              <a:spcBef>
                <a:spcPct val="20000"/>
              </a:spcBef>
              <a:buFont typeface="Arial" panose="020B0604020202020204" pitchFamily="34" charset="0"/>
              <a:buNone/>
              <a:defRPr sz="1000" kern="1200">
                <a:solidFill>
                  <a:schemeClr val="tx1"/>
                </a:solidFill>
                <a:latin typeface="+mn-lt"/>
                <a:ea typeface="+mn-ea"/>
                <a:cs typeface="+mn-cs"/>
              </a:defRPr>
            </a:lvl3pPr>
            <a:lvl4pPr marL="1371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4pPr>
            <a:lvl5pPr marL="18288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5pPr>
            <a:lvl6pPr marL="22860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6pPr>
            <a:lvl7pPr marL="27432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7pPr>
            <a:lvl8pPr marL="32004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8pPr>
            <a:lvl9pPr marL="3657600" indent="0" algn="l" defTabSz="914400" rtl="0" eaLnBrk="1" latinLnBrk="0" hangingPunct="1">
              <a:spcBef>
                <a:spcPct val="20000"/>
              </a:spcBef>
              <a:buFont typeface="Arial" panose="020B0604020202020204" pitchFamily="34" charset="0"/>
              <a:buNone/>
              <a:defRPr sz="900" kern="1200">
                <a:solidFill>
                  <a:schemeClr val="tx1"/>
                </a:solidFill>
                <a:latin typeface="+mn-lt"/>
                <a:ea typeface="+mn-ea"/>
                <a:cs typeface="+mn-cs"/>
              </a:defRPr>
            </a:lvl9pPr>
          </a:lstStyle>
          <a:p>
            <a:endParaRPr lang="en-GB" sz="2800" dirty="0"/>
          </a:p>
        </p:txBody>
      </p:sp>
      <p:pic>
        <p:nvPicPr>
          <p:cNvPr id="23554" name="Picture 2" descr="Image result for everyone has a right to be saf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9126" y="-723554"/>
            <a:ext cx="10108738" cy="7581555"/>
          </a:xfrm>
          <a:prstGeom prst="rect">
            <a:avLst/>
          </a:prstGeom>
          <a:noFill/>
          <a:extLst>
            <a:ext uri="{909E8E84-426E-40DD-AFC4-6F175D3DCCD1}">
              <a14:hiddenFill xmlns:a14="http://schemas.microsoft.com/office/drawing/2010/main">
                <a:solidFill>
                  <a:srgbClr val="FFFFFF"/>
                </a:solidFill>
              </a14:hiddenFill>
            </a:ext>
          </a:extLst>
        </p:spPr>
      </p:pic>
      <p:pic>
        <p:nvPicPr>
          <p:cNvPr id="23571" name="Picture 19" descr="Image result for remembe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1029968">
            <a:off x="44649" y="4492874"/>
            <a:ext cx="2958666" cy="1972444"/>
          </a:xfrm>
          <a:prstGeom prst="rect">
            <a:avLst/>
          </a:prstGeom>
          <a:noFill/>
          <a:extLst>
            <a:ext uri="{909E8E84-426E-40DD-AFC4-6F175D3DCCD1}">
              <a14:hiddenFill xmlns:a14="http://schemas.microsoft.com/office/drawing/2010/main">
                <a:solidFill>
                  <a:srgbClr val="FFFFFF"/>
                </a:solidFill>
              </a14:hiddenFill>
            </a:ext>
          </a:extLst>
        </p:spPr>
      </p:pic>
      <p:pic>
        <p:nvPicPr>
          <p:cNvPr id="23573" name="Picture 21" descr="Image result for remember post it"/>
          <p:cNvPicPr>
            <a:picLocks noChangeAspect="1" noChangeArrowheads="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rot="20793851">
            <a:off x="6435876" y="4578984"/>
            <a:ext cx="2533650" cy="18002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406748" y="6279596"/>
            <a:ext cx="708527" cy="369332"/>
          </a:xfrm>
          <a:prstGeom prst="rect">
            <a:avLst/>
          </a:prstGeom>
          <a:solidFill>
            <a:schemeClr val="bg1"/>
          </a:solidFill>
        </p:spPr>
        <p:txBody>
          <a:bodyPr wrap="none">
            <a:spAutoFit/>
          </a:bodyPr>
          <a:lstStyle/>
          <a:p>
            <a:r>
              <a:rPr lang="en-GB" dirty="0"/>
              <a:t>Jacob</a:t>
            </a:r>
          </a:p>
        </p:txBody>
      </p:sp>
    </p:spTree>
    <p:extLst>
      <p:ext uri="{BB962C8B-B14F-4D97-AF65-F5344CB8AC3E}">
        <p14:creationId xmlns:p14="http://schemas.microsoft.com/office/powerpoint/2010/main" val="7273321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469</TotalTime>
  <Words>659</Words>
  <Application>Microsoft Office PowerPoint</Application>
  <PresentationFormat>On-screen Show (4:3)</PresentationFormat>
  <Paragraphs>55</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Botley Safeguarding Quiz!</vt:lpstr>
      <vt:lpstr>What does the word safeguarding mean?</vt:lpstr>
      <vt:lpstr>What does the word safeguarding mean?</vt:lpstr>
      <vt:lpstr>Who is responsible for safeguarding in school?</vt:lpstr>
      <vt:lpstr>Who is responsible for safeguarding in school?</vt:lpstr>
      <vt:lpstr>Which adults are the three designated safeguarding leads in school?</vt:lpstr>
      <vt:lpstr>Which adults are the two designated safeguarding leads in school?</vt:lpstr>
      <vt:lpstr>Who can you talk to if you have a worry about your safety or someone else’s?</vt:lpstr>
      <vt:lpstr>Who can you talk to if you have a worry about your safety or someone elses?</vt:lpstr>
      <vt:lpstr>How do you know if an adult in school is supposed to be here?</vt:lpstr>
      <vt:lpstr>How do you know if an adult in school is supposed to be here?</vt:lpstr>
      <vt:lpstr>What should you do if you see an adult who is not wearing a lanyard?</vt:lpstr>
      <vt:lpstr>What should you do if you see an adult who is not wearing a lanyard?</vt:lpstr>
      <vt:lpstr>What should you do if you see an adult using a mobile phone in school?</vt:lpstr>
      <vt:lpstr>What should you do if you see an adult using a mobile phone in school?</vt:lpstr>
      <vt:lpstr>What do staff do to keep you safe?</vt:lpstr>
      <vt:lpstr>What do staff do to keep you safe?</vt:lpstr>
      <vt:lpstr>What can you do to help to keep the school safe?</vt:lpstr>
      <vt:lpstr>What can you do to help to keep the school safe?</vt:lpstr>
      <vt:lpstr>What can parents do to help keep  the school safe?</vt:lpstr>
      <vt:lpstr>What can parents do to help keep  the school safe?</vt:lpstr>
      <vt:lpstr>  Well Done! You have completed the Botley safeguarding quiz!</vt:lpstr>
      <vt:lpstr>PowerPoint Presentation</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Ide Safeguarding Quiz!</dc:title>
  <dc:creator>Alice Purcell</dc:creator>
  <cp:lastModifiedBy>claire.sambles</cp:lastModifiedBy>
  <cp:revision>19</cp:revision>
  <cp:lastPrinted>2019-01-21T13:27:57Z</cp:lastPrinted>
  <dcterms:created xsi:type="dcterms:W3CDTF">2019-01-20T17:39:06Z</dcterms:created>
  <dcterms:modified xsi:type="dcterms:W3CDTF">2020-09-08T09:57:09Z</dcterms:modified>
</cp:coreProperties>
</file>