
<file path=[Content_Types].xml><?xml version="1.0" encoding="utf-8"?>
<Types xmlns="http://schemas.openxmlformats.org/package/2006/content-types">
  <Default Extension="tmp"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84" r:id="rId4"/>
    <p:sldId id="259" r:id="rId5"/>
    <p:sldId id="260" r:id="rId6"/>
    <p:sldId id="261" r:id="rId7"/>
    <p:sldId id="263" r:id="rId8"/>
    <p:sldId id="262" r:id="rId9"/>
    <p:sldId id="264" r:id="rId10"/>
    <p:sldId id="265" r:id="rId11"/>
    <p:sldId id="267" r:id="rId12"/>
    <p:sldId id="269" r:id="rId13"/>
    <p:sldId id="281" r:id="rId14"/>
    <p:sldId id="272" r:id="rId15"/>
    <p:sldId id="274" r:id="rId16"/>
    <p:sldId id="275" r:id="rId17"/>
    <p:sldId id="283" r:id="rId18"/>
    <p:sldId id="277"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588" autoAdjust="0"/>
    <p:restoredTop sz="94660"/>
  </p:normalViewPr>
  <p:slideViewPr>
    <p:cSldViewPr snapToGrid="0">
      <p:cViewPr varScale="1">
        <p:scale>
          <a:sx n="85" d="100"/>
          <a:sy n="85" d="100"/>
        </p:scale>
        <p:origin x="15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7701323-B163-47F9-BFE6-F69C5501516C}" type="datetimeFigureOut">
              <a:rPr lang="en-GB" smtClean="0"/>
              <a:t>17/05/2021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3A711F-3ACA-4645-9E7F-0A38CF9F4595}" type="slidenum">
              <a:rPr lang="en-GB" smtClean="0"/>
              <a:t>‹#›</a:t>
            </a:fld>
            <a:endParaRPr lang="en-GB"/>
          </a:p>
        </p:txBody>
      </p:sp>
    </p:spTree>
    <p:extLst>
      <p:ext uri="{BB962C8B-B14F-4D97-AF65-F5344CB8AC3E}">
        <p14:creationId xmlns:p14="http://schemas.microsoft.com/office/powerpoint/2010/main" val="41660033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7701323-B163-47F9-BFE6-F69C5501516C}" type="datetimeFigureOut">
              <a:rPr lang="en-GB" smtClean="0"/>
              <a:t>17/05/2021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3A711F-3ACA-4645-9E7F-0A38CF9F4595}" type="slidenum">
              <a:rPr lang="en-GB" smtClean="0"/>
              <a:t>‹#›</a:t>
            </a:fld>
            <a:endParaRPr lang="en-GB"/>
          </a:p>
        </p:txBody>
      </p:sp>
    </p:spTree>
    <p:extLst>
      <p:ext uri="{BB962C8B-B14F-4D97-AF65-F5344CB8AC3E}">
        <p14:creationId xmlns:p14="http://schemas.microsoft.com/office/powerpoint/2010/main" val="11736734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7701323-B163-47F9-BFE6-F69C5501516C}" type="datetimeFigureOut">
              <a:rPr lang="en-GB" smtClean="0"/>
              <a:t>17/05/2021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3A711F-3ACA-4645-9E7F-0A38CF9F4595}" type="slidenum">
              <a:rPr lang="en-GB" smtClean="0"/>
              <a:t>‹#›</a:t>
            </a:fld>
            <a:endParaRPr lang="en-GB"/>
          </a:p>
        </p:txBody>
      </p:sp>
    </p:spTree>
    <p:extLst>
      <p:ext uri="{BB962C8B-B14F-4D97-AF65-F5344CB8AC3E}">
        <p14:creationId xmlns:p14="http://schemas.microsoft.com/office/powerpoint/2010/main" val="6756330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7701323-B163-47F9-BFE6-F69C5501516C}" type="datetimeFigureOut">
              <a:rPr lang="en-GB" smtClean="0"/>
              <a:t>17/05/2021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3A711F-3ACA-4645-9E7F-0A38CF9F4595}" type="slidenum">
              <a:rPr lang="en-GB" smtClean="0"/>
              <a:t>‹#›</a:t>
            </a:fld>
            <a:endParaRPr lang="en-GB"/>
          </a:p>
        </p:txBody>
      </p:sp>
    </p:spTree>
    <p:extLst>
      <p:ext uri="{BB962C8B-B14F-4D97-AF65-F5344CB8AC3E}">
        <p14:creationId xmlns:p14="http://schemas.microsoft.com/office/powerpoint/2010/main" val="29250970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7701323-B163-47F9-BFE6-F69C5501516C}" type="datetimeFigureOut">
              <a:rPr lang="en-GB" smtClean="0"/>
              <a:t>17/05/2021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E3A711F-3ACA-4645-9E7F-0A38CF9F4595}" type="slidenum">
              <a:rPr lang="en-GB" smtClean="0"/>
              <a:t>‹#›</a:t>
            </a:fld>
            <a:endParaRPr lang="en-GB"/>
          </a:p>
        </p:txBody>
      </p:sp>
    </p:spTree>
    <p:extLst>
      <p:ext uri="{BB962C8B-B14F-4D97-AF65-F5344CB8AC3E}">
        <p14:creationId xmlns:p14="http://schemas.microsoft.com/office/powerpoint/2010/main" val="38079955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7701323-B163-47F9-BFE6-F69C5501516C}" type="datetimeFigureOut">
              <a:rPr lang="en-GB" smtClean="0"/>
              <a:t>17/05/2021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E3A711F-3ACA-4645-9E7F-0A38CF9F4595}" type="slidenum">
              <a:rPr lang="en-GB" smtClean="0"/>
              <a:t>‹#›</a:t>
            </a:fld>
            <a:endParaRPr lang="en-GB"/>
          </a:p>
        </p:txBody>
      </p:sp>
    </p:spTree>
    <p:extLst>
      <p:ext uri="{BB962C8B-B14F-4D97-AF65-F5344CB8AC3E}">
        <p14:creationId xmlns:p14="http://schemas.microsoft.com/office/powerpoint/2010/main" val="24675070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7701323-B163-47F9-BFE6-F69C5501516C}" type="datetimeFigureOut">
              <a:rPr lang="en-GB" smtClean="0"/>
              <a:t>17/05/2021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E3A711F-3ACA-4645-9E7F-0A38CF9F4595}" type="slidenum">
              <a:rPr lang="en-GB" smtClean="0"/>
              <a:t>‹#›</a:t>
            </a:fld>
            <a:endParaRPr lang="en-GB"/>
          </a:p>
        </p:txBody>
      </p:sp>
    </p:spTree>
    <p:extLst>
      <p:ext uri="{BB962C8B-B14F-4D97-AF65-F5344CB8AC3E}">
        <p14:creationId xmlns:p14="http://schemas.microsoft.com/office/powerpoint/2010/main" val="16254346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7701323-B163-47F9-BFE6-F69C5501516C}" type="datetimeFigureOut">
              <a:rPr lang="en-GB" smtClean="0"/>
              <a:t>17/05/2021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3A711F-3ACA-4645-9E7F-0A38CF9F4595}" type="slidenum">
              <a:rPr lang="en-GB" smtClean="0"/>
              <a:t>‹#›</a:t>
            </a:fld>
            <a:endParaRPr lang="en-GB"/>
          </a:p>
        </p:txBody>
      </p:sp>
    </p:spTree>
    <p:extLst>
      <p:ext uri="{BB962C8B-B14F-4D97-AF65-F5344CB8AC3E}">
        <p14:creationId xmlns:p14="http://schemas.microsoft.com/office/powerpoint/2010/main" val="18548309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7701323-B163-47F9-BFE6-F69C5501516C}" type="datetimeFigureOut">
              <a:rPr lang="en-GB" smtClean="0"/>
              <a:t>17/05/2021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3A711F-3ACA-4645-9E7F-0A38CF9F4595}" type="slidenum">
              <a:rPr lang="en-GB" smtClean="0"/>
              <a:t>‹#›</a:t>
            </a:fld>
            <a:endParaRPr lang="en-GB"/>
          </a:p>
        </p:txBody>
      </p:sp>
    </p:spTree>
    <p:extLst>
      <p:ext uri="{BB962C8B-B14F-4D97-AF65-F5344CB8AC3E}">
        <p14:creationId xmlns:p14="http://schemas.microsoft.com/office/powerpoint/2010/main" val="29284733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7701323-B163-47F9-BFE6-F69C5501516C}" type="datetimeFigureOut">
              <a:rPr lang="en-GB" smtClean="0"/>
              <a:t>17/05/2021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3A711F-3ACA-4645-9E7F-0A38CF9F4595}" type="slidenum">
              <a:rPr lang="en-GB" smtClean="0"/>
              <a:t>‹#›</a:t>
            </a:fld>
            <a:endParaRPr lang="en-GB"/>
          </a:p>
        </p:txBody>
      </p:sp>
    </p:spTree>
    <p:extLst>
      <p:ext uri="{BB962C8B-B14F-4D97-AF65-F5344CB8AC3E}">
        <p14:creationId xmlns:p14="http://schemas.microsoft.com/office/powerpoint/2010/main" val="22437700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7701323-B163-47F9-BFE6-F69C5501516C}" type="datetimeFigureOut">
              <a:rPr lang="en-GB" smtClean="0"/>
              <a:t>17/05/2021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3A711F-3ACA-4645-9E7F-0A38CF9F4595}" type="slidenum">
              <a:rPr lang="en-GB" smtClean="0"/>
              <a:t>‹#›</a:t>
            </a:fld>
            <a:endParaRPr lang="en-GB"/>
          </a:p>
        </p:txBody>
      </p:sp>
    </p:spTree>
    <p:extLst>
      <p:ext uri="{BB962C8B-B14F-4D97-AF65-F5344CB8AC3E}">
        <p14:creationId xmlns:p14="http://schemas.microsoft.com/office/powerpoint/2010/main" val="30889680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7701323-B163-47F9-BFE6-F69C5501516C}" type="datetimeFigureOut">
              <a:rPr lang="en-GB" smtClean="0"/>
              <a:t>17/05/2021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3A711F-3ACA-4645-9E7F-0A38CF9F4595}" type="slidenum">
              <a:rPr lang="en-GB" smtClean="0"/>
              <a:t>‹#›</a:t>
            </a:fld>
            <a:endParaRPr lang="en-GB"/>
          </a:p>
        </p:txBody>
      </p:sp>
    </p:spTree>
    <p:extLst>
      <p:ext uri="{BB962C8B-B14F-4D97-AF65-F5344CB8AC3E}">
        <p14:creationId xmlns:p14="http://schemas.microsoft.com/office/powerpoint/2010/main" val="19952658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tmp"/><Relationship Id="rId2" Type="http://schemas.openxmlformats.org/officeDocument/2006/relationships/image" Target="../media/image2.tmp"/><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tmp"/><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tmp"/><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tmp"/><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tmp"/><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tmp"/><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tmp"/><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tmp"/><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tmp"/><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tmp"/><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tmp"/><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tmp"/><Relationship Id="rId2" Type="http://schemas.openxmlformats.org/officeDocument/2006/relationships/image" Target="../media/image14.tmp"/><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tmp"/><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8.tmp"/><Relationship Id="rId2" Type="http://schemas.openxmlformats.org/officeDocument/2006/relationships/image" Target="../media/image17.tmp"/><Relationship Id="rId1" Type="http://schemas.openxmlformats.org/officeDocument/2006/relationships/slideLayout" Target="../slideLayouts/slideLayout2.xml"/><Relationship Id="rId5" Type="http://schemas.openxmlformats.org/officeDocument/2006/relationships/image" Target="../media/image20.tmp"/><Relationship Id="rId4" Type="http://schemas.openxmlformats.org/officeDocument/2006/relationships/image" Target="../media/image19.tmp"/></Relationships>
</file>

<file path=ppt/slides/_rels/slide18.xml.rels><?xml version="1.0" encoding="UTF-8" standalone="yes"?>
<Relationships xmlns="http://schemas.openxmlformats.org/package/2006/relationships"><Relationship Id="rId3" Type="http://schemas.openxmlformats.org/officeDocument/2006/relationships/hyperlink" Target="https://resourcecentre.savethechildren.net/library/stress-busters" TargetMode="External"/><Relationship Id="rId2" Type="http://schemas.openxmlformats.org/officeDocument/2006/relationships/hyperlink" Target="http://www.shambhala.com/sittingstilllikeafrog/" TargetMode="External"/><Relationship Id="rId1" Type="http://schemas.openxmlformats.org/officeDocument/2006/relationships/slideLayout" Target="../slideLayouts/slideLayout2.xml"/><Relationship Id="rId4" Type="http://schemas.openxmlformats.org/officeDocument/2006/relationships/image" Target="../media/image21.tm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Supporting your child to manage their anxiety</a:t>
            </a:r>
          </a:p>
        </p:txBody>
      </p:sp>
      <p:pic>
        <p:nvPicPr>
          <p:cNvPr id="4" name="Picture 3" descr="Teaching and Technology | Riding the wave of the future ..."/>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08889" y="3375378"/>
            <a:ext cx="4267200" cy="3200400"/>
          </a:xfrm>
          <a:prstGeom prst="rect">
            <a:avLst/>
          </a:prstGeom>
        </p:spPr>
      </p:pic>
    </p:spTree>
    <p:extLst>
      <p:ext uri="{BB962C8B-B14F-4D97-AF65-F5344CB8AC3E}">
        <p14:creationId xmlns:p14="http://schemas.microsoft.com/office/powerpoint/2010/main" val="33711532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8346" y="202572"/>
            <a:ext cx="6872111" cy="6212064"/>
          </a:xfrm>
        </p:spPr>
        <p:txBody>
          <a:bodyPr>
            <a:normAutofit lnSpcReduction="10000"/>
          </a:bodyPr>
          <a:lstStyle/>
          <a:p>
            <a:pPr marL="0" indent="0">
              <a:buNone/>
            </a:pPr>
            <a:r>
              <a:rPr lang="en-GB" b="1" dirty="0"/>
              <a:t>Why do we experience anxiety?</a:t>
            </a:r>
          </a:p>
          <a:p>
            <a:r>
              <a:rPr lang="en-GB" dirty="0"/>
              <a:t>We all need a certain amount of anxiety and worry.  It helps us to recognise things that we should be fearful of and act accordingly.</a:t>
            </a:r>
          </a:p>
          <a:p>
            <a:r>
              <a:rPr lang="en-GB" dirty="0"/>
              <a:t>Our brains are ‘hard-wired’ to manage anxiety as a response to dangers.  This comes from early man, who had to be poised and ready to respond to attacks by sabre-toothed tigers and the like!</a:t>
            </a:r>
          </a:p>
          <a:p>
            <a:r>
              <a:rPr lang="en-GB" dirty="0"/>
              <a:t>Those ‘response to danger’ systems are still there in the human brain.</a:t>
            </a:r>
          </a:p>
          <a:p>
            <a:r>
              <a:rPr lang="en-GB" dirty="0"/>
              <a:t>Therefore if our brain senses danger, whether it is real or imagined, it will act.</a:t>
            </a:r>
          </a:p>
          <a:p>
            <a:r>
              <a:rPr lang="en-GB" dirty="0"/>
              <a:t>Whether the ‘danger’ is real or imagined, our physical reaction will feel the same because of our brain’s natural response. </a:t>
            </a:r>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20297" y="202572"/>
            <a:ext cx="2310636" cy="3106957"/>
          </a:xfrm>
          <a:prstGeom prst="rect">
            <a:avLst/>
          </a:prstGeom>
        </p:spPr>
      </p:pic>
      <p:pic>
        <p:nvPicPr>
          <p:cNvPr id="5" name="Picture 4"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45091" y="3641256"/>
            <a:ext cx="4060216" cy="2585156"/>
          </a:xfrm>
          <a:prstGeom prst="rect">
            <a:avLst/>
          </a:prstGeom>
        </p:spPr>
      </p:pic>
    </p:spTree>
    <p:extLst>
      <p:ext uri="{BB962C8B-B14F-4D97-AF65-F5344CB8AC3E}">
        <p14:creationId xmlns:p14="http://schemas.microsoft.com/office/powerpoint/2010/main" val="15472487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are common fears and worries?</a:t>
            </a:r>
          </a:p>
        </p:txBody>
      </p:sp>
      <p:graphicFrame>
        <p:nvGraphicFramePr>
          <p:cNvPr id="5" name="Table 4">
            <a:extLst>
              <a:ext uri="{FF2B5EF4-FFF2-40B4-BE49-F238E27FC236}">
                <a16:creationId xmlns:a16="http://schemas.microsoft.com/office/drawing/2014/main" id="{91E4DC79-3195-4F41-8AA9-E2D0CEEEC176}"/>
              </a:ext>
            </a:extLst>
          </p:cNvPr>
          <p:cNvGraphicFramePr>
            <a:graphicFrameLocks noGrp="1"/>
          </p:cNvGraphicFramePr>
          <p:nvPr>
            <p:extLst>
              <p:ext uri="{D42A27DB-BD31-4B8C-83A1-F6EECF244321}">
                <p14:modId xmlns:p14="http://schemas.microsoft.com/office/powerpoint/2010/main" val="273991849"/>
              </p:ext>
            </p:extLst>
          </p:nvPr>
        </p:nvGraphicFramePr>
        <p:xfrm>
          <a:off x="690488" y="1400127"/>
          <a:ext cx="10663312" cy="4846320"/>
        </p:xfrm>
        <a:graphic>
          <a:graphicData uri="http://schemas.openxmlformats.org/drawingml/2006/table">
            <a:tbl>
              <a:tblPr firstRow="1" bandRow="1">
                <a:tableStyleId>{5C22544A-7EE6-4342-B048-85BDC9FD1C3A}</a:tableStyleId>
              </a:tblPr>
              <a:tblGrid>
                <a:gridCol w="1477107">
                  <a:extLst>
                    <a:ext uri="{9D8B030D-6E8A-4147-A177-3AD203B41FA5}">
                      <a16:colId xmlns:a16="http://schemas.microsoft.com/office/drawing/2014/main" val="3807170422"/>
                    </a:ext>
                  </a:extLst>
                </a:gridCol>
                <a:gridCol w="3118340">
                  <a:extLst>
                    <a:ext uri="{9D8B030D-6E8A-4147-A177-3AD203B41FA5}">
                      <a16:colId xmlns:a16="http://schemas.microsoft.com/office/drawing/2014/main" val="3962811794"/>
                    </a:ext>
                  </a:extLst>
                </a:gridCol>
                <a:gridCol w="3402037">
                  <a:extLst>
                    <a:ext uri="{9D8B030D-6E8A-4147-A177-3AD203B41FA5}">
                      <a16:colId xmlns:a16="http://schemas.microsoft.com/office/drawing/2014/main" val="3322593435"/>
                    </a:ext>
                  </a:extLst>
                </a:gridCol>
                <a:gridCol w="2665828">
                  <a:extLst>
                    <a:ext uri="{9D8B030D-6E8A-4147-A177-3AD203B41FA5}">
                      <a16:colId xmlns:a16="http://schemas.microsoft.com/office/drawing/2014/main" val="1358064391"/>
                    </a:ext>
                  </a:extLst>
                </a:gridCol>
              </a:tblGrid>
              <a:tr h="370840">
                <a:tc>
                  <a:txBody>
                    <a:bodyPr/>
                    <a:lstStyle/>
                    <a:p>
                      <a:r>
                        <a:rPr lang="en-GB" dirty="0"/>
                        <a:t>Age</a:t>
                      </a:r>
                    </a:p>
                  </a:txBody>
                  <a:tcPr/>
                </a:tc>
                <a:tc>
                  <a:txBody>
                    <a:bodyPr/>
                    <a:lstStyle/>
                    <a:p>
                      <a:r>
                        <a:rPr lang="en-GB" dirty="0"/>
                        <a:t>Physiological and social factors</a:t>
                      </a:r>
                    </a:p>
                  </a:txBody>
                  <a:tcPr/>
                </a:tc>
                <a:tc>
                  <a:txBody>
                    <a:bodyPr/>
                    <a:lstStyle/>
                    <a:p>
                      <a:r>
                        <a:rPr lang="en-GB" dirty="0"/>
                        <a:t>Common outcomes of anxieties</a:t>
                      </a:r>
                    </a:p>
                  </a:txBody>
                  <a:tcPr/>
                </a:tc>
                <a:tc>
                  <a:txBody>
                    <a:bodyPr/>
                    <a:lstStyle/>
                    <a:p>
                      <a:r>
                        <a:rPr lang="en-GB" dirty="0"/>
                        <a:t>Principal anxiety disorders</a:t>
                      </a:r>
                    </a:p>
                  </a:txBody>
                  <a:tcPr/>
                </a:tc>
                <a:extLst>
                  <a:ext uri="{0D108BD9-81ED-4DB2-BD59-A6C34878D82A}">
                    <a16:rowId xmlns:a16="http://schemas.microsoft.com/office/drawing/2014/main" val="3911522001"/>
                  </a:ext>
                </a:extLst>
              </a:tr>
              <a:tr h="370840">
                <a:tc>
                  <a:txBody>
                    <a:bodyPr/>
                    <a:lstStyle/>
                    <a:p>
                      <a:r>
                        <a:rPr lang="en-GB" dirty="0"/>
                        <a:t>2-4 years</a:t>
                      </a:r>
                    </a:p>
                  </a:txBody>
                  <a:tcPr/>
                </a:tc>
                <a:tc>
                  <a:txBody>
                    <a:bodyPr/>
                    <a:lstStyle/>
                    <a:p>
                      <a:r>
                        <a:rPr lang="en-GB" dirty="0"/>
                        <a:t>Thinking imaginatively but difficulty distinguishing from reality</a:t>
                      </a:r>
                    </a:p>
                  </a:txBody>
                  <a:tcPr/>
                </a:tc>
                <a:tc>
                  <a:txBody>
                    <a:bodyPr/>
                    <a:lstStyle/>
                    <a:p>
                      <a:r>
                        <a:rPr lang="en-GB" dirty="0"/>
                        <a:t>Imaginary creatures</a:t>
                      </a:r>
                    </a:p>
                    <a:p>
                      <a:r>
                        <a:rPr lang="en-GB" dirty="0"/>
                        <a:t>Burglars</a:t>
                      </a:r>
                    </a:p>
                    <a:p>
                      <a:r>
                        <a:rPr lang="en-GB" dirty="0"/>
                        <a:t>The dark</a:t>
                      </a:r>
                    </a:p>
                  </a:txBody>
                  <a:tcPr/>
                </a:tc>
                <a:tc>
                  <a:txBody>
                    <a:bodyPr/>
                    <a:lstStyle/>
                    <a:p>
                      <a:r>
                        <a:rPr lang="en-GB" dirty="0"/>
                        <a:t>Separation anxiety</a:t>
                      </a:r>
                    </a:p>
                  </a:txBody>
                  <a:tcPr/>
                </a:tc>
                <a:extLst>
                  <a:ext uri="{0D108BD9-81ED-4DB2-BD59-A6C34878D82A}">
                    <a16:rowId xmlns:a16="http://schemas.microsoft.com/office/drawing/2014/main" val="287875114"/>
                  </a:ext>
                </a:extLst>
              </a:tr>
              <a:tr h="370840">
                <a:tc>
                  <a:txBody>
                    <a:bodyPr/>
                    <a:lstStyle/>
                    <a:p>
                      <a:r>
                        <a:rPr lang="en-GB" dirty="0"/>
                        <a:t>5-7 years</a:t>
                      </a:r>
                    </a:p>
                  </a:txBody>
                  <a:tcPr/>
                </a:tc>
                <a:tc>
                  <a:txBody>
                    <a:bodyPr/>
                    <a:lstStyle/>
                    <a:p>
                      <a:r>
                        <a:rPr lang="en-GB" dirty="0"/>
                        <a:t>Thinking capacity to think in concrete terms </a:t>
                      </a:r>
                    </a:p>
                  </a:txBody>
                  <a:tcPr/>
                </a:tc>
                <a:tc>
                  <a:txBody>
                    <a:bodyPr/>
                    <a:lstStyle/>
                    <a:p>
                      <a:r>
                        <a:rPr lang="en-GB" dirty="0"/>
                        <a:t>Natural disasters</a:t>
                      </a:r>
                    </a:p>
                    <a:p>
                      <a:r>
                        <a:rPr lang="en-GB" dirty="0"/>
                        <a:t>Media based fears</a:t>
                      </a:r>
                    </a:p>
                    <a:p>
                      <a:r>
                        <a:rPr lang="en-GB" dirty="0"/>
                        <a:t>Animals</a:t>
                      </a:r>
                    </a:p>
                    <a:p>
                      <a:r>
                        <a:rPr lang="en-GB" dirty="0"/>
                        <a:t>Injury </a:t>
                      </a:r>
                    </a:p>
                  </a:txBody>
                  <a:tcPr/>
                </a:tc>
                <a:tc>
                  <a:txBody>
                    <a:bodyPr/>
                    <a:lstStyle/>
                    <a:p>
                      <a:r>
                        <a:rPr lang="en-GB" dirty="0"/>
                        <a:t>Animal and blood phobia</a:t>
                      </a:r>
                    </a:p>
                    <a:p>
                      <a:r>
                        <a:rPr lang="en-GB" dirty="0"/>
                        <a:t>Separation anxiety</a:t>
                      </a:r>
                    </a:p>
                  </a:txBody>
                  <a:tcPr/>
                </a:tc>
                <a:extLst>
                  <a:ext uri="{0D108BD9-81ED-4DB2-BD59-A6C34878D82A}">
                    <a16:rowId xmlns:a16="http://schemas.microsoft.com/office/drawing/2014/main" val="4294361192"/>
                  </a:ext>
                </a:extLst>
              </a:tr>
              <a:tr h="370840">
                <a:tc>
                  <a:txBody>
                    <a:bodyPr/>
                    <a:lstStyle/>
                    <a:p>
                      <a:r>
                        <a:rPr lang="en-GB" dirty="0"/>
                        <a:t>8-11 years</a:t>
                      </a:r>
                    </a:p>
                  </a:txBody>
                  <a:tcPr/>
                </a:tc>
                <a:tc>
                  <a:txBody>
                    <a:bodyPr/>
                    <a:lstStyle/>
                    <a:p>
                      <a:r>
                        <a:rPr lang="en-GB" dirty="0"/>
                        <a:t>Self-esteem centres on athletic and academic success</a:t>
                      </a:r>
                    </a:p>
                  </a:txBody>
                  <a:tcPr/>
                </a:tc>
                <a:tc>
                  <a:txBody>
                    <a:bodyPr/>
                    <a:lstStyle/>
                    <a:p>
                      <a:r>
                        <a:rPr lang="en-GB" dirty="0"/>
                        <a:t>Inadequate athletic and academic success</a:t>
                      </a:r>
                    </a:p>
                  </a:txBody>
                  <a:tcPr/>
                </a:tc>
                <a:tc>
                  <a:txBody>
                    <a:bodyPr/>
                    <a:lstStyle/>
                    <a:p>
                      <a:r>
                        <a:rPr lang="en-GB" dirty="0"/>
                        <a:t>School phobia</a:t>
                      </a:r>
                    </a:p>
                    <a:p>
                      <a:r>
                        <a:rPr lang="en-GB" dirty="0"/>
                        <a:t>OCD</a:t>
                      </a:r>
                    </a:p>
                  </a:txBody>
                  <a:tcPr/>
                </a:tc>
                <a:extLst>
                  <a:ext uri="{0D108BD9-81ED-4DB2-BD59-A6C34878D82A}">
                    <a16:rowId xmlns:a16="http://schemas.microsoft.com/office/drawing/2014/main" val="3478779679"/>
                  </a:ext>
                </a:extLst>
              </a:tr>
              <a:tr h="370840">
                <a:tc>
                  <a:txBody>
                    <a:bodyPr/>
                    <a:lstStyle/>
                    <a:p>
                      <a:r>
                        <a:rPr lang="en-GB" dirty="0"/>
                        <a:t>12-18 years</a:t>
                      </a:r>
                    </a:p>
                  </a:txBody>
                  <a:tcPr/>
                </a:tc>
                <a:tc>
                  <a:txBody>
                    <a:bodyPr/>
                    <a:lstStyle/>
                    <a:p>
                      <a:r>
                        <a:rPr lang="en-GB" dirty="0"/>
                        <a:t>Formal organisational thoughts</a:t>
                      </a:r>
                    </a:p>
                    <a:p>
                      <a:r>
                        <a:rPr lang="en-GB" dirty="0"/>
                        <a:t>Self-esteem derived from peer relationships</a:t>
                      </a:r>
                    </a:p>
                    <a:p>
                      <a:r>
                        <a:rPr lang="en-GB" dirty="0"/>
                        <a:t>Capacity to anticipate future dangers</a:t>
                      </a:r>
                    </a:p>
                  </a:txBody>
                  <a:tcPr/>
                </a:tc>
                <a:tc>
                  <a:txBody>
                    <a:bodyPr/>
                    <a:lstStyle/>
                    <a:p>
                      <a:r>
                        <a:rPr lang="en-GB" dirty="0"/>
                        <a:t>Health and personal safety</a:t>
                      </a:r>
                    </a:p>
                    <a:p>
                      <a:r>
                        <a:rPr lang="en-GB" dirty="0"/>
                        <a:t>Peer relationship problems</a:t>
                      </a:r>
                    </a:p>
                    <a:p>
                      <a:r>
                        <a:rPr lang="en-GB" dirty="0"/>
                        <a:t>Being different </a:t>
                      </a:r>
                    </a:p>
                  </a:txBody>
                  <a:tcPr/>
                </a:tc>
                <a:tc>
                  <a:txBody>
                    <a:bodyPr/>
                    <a:lstStyle/>
                    <a:p>
                      <a:r>
                        <a:rPr lang="en-GB" dirty="0"/>
                        <a:t>Social phobia</a:t>
                      </a:r>
                    </a:p>
                    <a:p>
                      <a:r>
                        <a:rPr lang="en-GB" dirty="0" err="1"/>
                        <a:t>Agraphobia</a:t>
                      </a:r>
                      <a:endParaRPr lang="en-GB" dirty="0"/>
                    </a:p>
                    <a:p>
                      <a:r>
                        <a:rPr lang="en-GB" dirty="0"/>
                        <a:t>OCD</a:t>
                      </a:r>
                    </a:p>
                  </a:txBody>
                  <a:tcPr/>
                </a:tc>
                <a:extLst>
                  <a:ext uri="{0D108BD9-81ED-4DB2-BD59-A6C34878D82A}">
                    <a16:rowId xmlns:a16="http://schemas.microsoft.com/office/drawing/2014/main" val="2859092331"/>
                  </a:ext>
                </a:extLst>
              </a:tr>
            </a:tbl>
          </a:graphicData>
        </a:graphic>
      </p:graphicFrame>
    </p:spTree>
    <p:extLst>
      <p:ext uri="{BB962C8B-B14F-4D97-AF65-F5344CB8AC3E}">
        <p14:creationId xmlns:p14="http://schemas.microsoft.com/office/powerpoint/2010/main" val="19875485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786004" y="1252404"/>
            <a:ext cx="4990568" cy="3759862"/>
          </a:xfrm>
        </p:spPr>
      </p:pic>
      <p:sp>
        <p:nvSpPr>
          <p:cNvPr id="5" name="TextBox 4"/>
          <p:cNvSpPr txBox="1"/>
          <p:nvPr/>
        </p:nvSpPr>
        <p:spPr>
          <a:xfrm>
            <a:off x="293511" y="237067"/>
            <a:ext cx="5881511" cy="6001643"/>
          </a:xfrm>
          <a:prstGeom prst="rect">
            <a:avLst/>
          </a:prstGeom>
          <a:noFill/>
        </p:spPr>
        <p:txBody>
          <a:bodyPr wrap="square" rtlCol="0">
            <a:spAutoFit/>
          </a:bodyPr>
          <a:lstStyle/>
          <a:p>
            <a:r>
              <a:rPr lang="en-GB" sz="2400" b="1" dirty="0"/>
              <a:t>Why do we need stress and anxiety?</a:t>
            </a:r>
          </a:p>
          <a:p>
            <a:endParaRPr lang="en-GB" sz="2400" dirty="0"/>
          </a:p>
          <a:p>
            <a:r>
              <a:rPr lang="en-GB" sz="2400" dirty="0"/>
              <a:t>If we have no anxiety, we will have little motivation to engage with things around us, take healthy risks and try new things.  A degree of anxiety pushes us on to challenge ourselves and can help us to perform better.</a:t>
            </a:r>
          </a:p>
          <a:p>
            <a:endParaRPr lang="en-GB" sz="2400" dirty="0"/>
          </a:p>
          <a:p>
            <a:r>
              <a:rPr lang="en-GB" sz="2400" dirty="0"/>
              <a:t>However, too much anxiety and stress will prevent us from performing well as we will be consumed by unhelpful thoughts and unpleasant physical symptoms.</a:t>
            </a:r>
          </a:p>
          <a:p>
            <a:endParaRPr lang="en-GB" sz="2400" dirty="0"/>
          </a:p>
          <a:p>
            <a:r>
              <a:rPr lang="en-GB" sz="2400" dirty="0"/>
              <a:t>Our best performance comes when we have a healthy balance of stress that we can manage.</a:t>
            </a:r>
          </a:p>
        </p:txBody>
      </p:sp>
    </p:spTree>
    <p:extLst>
      <p:ext uri="{BB962C8B-B14F-4D97-AF65-F5344CB8AC3E}">
        <p14:creationId xmlns:p14="http://schemas.microsoft.com/office/powerpoint/2010/main" val="18240318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758113" y="1422799"/>
            <a:ext cx="4098247" cy="2977752"/>
          </a:xfrm>
        </p:spPr>
      </p:pic>
      <p:sp>
        <p:nvSpPr>
          <p:cNvPr id="6" name="TextBox 5"/>
          <p:cNvSpPr txBox="1"/>
          <p:nvPr/>
        </p:nvSpPr>
        <p:spPr>
          <a:xfrm>
            <a:off x="237067" y="214489"/>
            <a:ext cx="7392458" cy="6524863"/>
          </a:xfrm>
          <a:prstGeom prst="rect">
            <a:avLst/>
          </a:prstGeom>
          <a:noFill/>
        </p:spPr>
        <p:txBody>
          <a:bodyPr wrap="square" rtlCol="0">
            <a:spAutoFit/>
          </a:bodyPr>
          <a:lstStyle/>
          <a:p>
            <a:r>
              <a:rPr lang="en-GB" sz="2000" b="1" dirty="0"/>
              <a:t>What is anxiety?</a:t>
            </a:r>
          </a:p>
          <a:p>
            <a:endParaRPr lang="en-GB" sz="2000" dirty="0"/>
          </a:p>
          <a:p>
            <a:r>
              <a:rPr lang="en-GB" sz="2000" dirty="0"/>
              <a:t>Research, particularly research related to Cognitive Behavioural Therapy, has broken down the complex tangle of anxiety into four stages.</a:t>
            </a:r>
          </a:p>
          <a:p>
            <a:endParaRPr lang="en-GB" sz="2000" dirty="0"/>
          </a:p>
          <a:p>
            <a:r>
              <a:rPr lang="en-GB" sz="2000" dirty="0"/>
              <a:t>Thoughts – these can be negative, thoughts we have about ourselves and our actions or even when our mind goes blank</a:t>
            </a:r>
          </a:p>
          <a:p>
            <a:r>
              <a:rPr lang="en-GB" sz="2000" dirty="0"/>
              <a:t>Feelings – frustration, worry, anger, sadness</a:t>
            </a:r>
          </a:p>
          <a:p>
            <a:r>
              <a:rPr lang="en-GB" sz="2000" dirty="0"/>
              <a:t>Behaviour – running away, panicking, fidgeting, distraction, avoidance, anger</a:t>
            </a:r>
          </a:p>
          <a:p>
            <a:r>
              <a:rPr lang="en-GB" sz="2000" dirty="0"/>
              <a:t>Body signals – sweating, feeling hot/cold, heavy breathing, butterflies, fainting</a:t>
            </a:r>
          </a:p>
          <a:p>
            <a:endParaRPr lang="en-GB" sz="2000" dirty="0"/>
          </a:p>
          <a:p>
            <a:r>
              <a:rPr lang="en-GB" sz="2000" dirty="0"/>
              <a:t>One of these factors can trigger all the others.  For example, if we start to have a negative thought it will make us feel frustrated or angry.  Or if we start to feel hot then we can start to feel panicky.</a:t>
            </a:r>
          </a:p>
          <a:p>
            <a:endParaRPr lang="en-GB" sz="2000" dirty="0"/>
          </a:p>
          <a:p>
            <a:r>
              <a:rPr lang="en-GB" sz="2000" dirty="0"/>
              <a:t>It also means that if we can work on just one of these factors, we can reduce the others and have a reduced stress response.</a:t>
            </a:r>
          </a:p>
          <a:p>
            <a:endParaRPr lang="en-GB" dirty="0"/>
          </a:p>
        </p:txBody>
      </p:sp>
    </p:spTree>
    <p:extLst>
      <p:ext uri="{BB962C8B-B14F-4D97-AF65-F5344CB8AC3E}">
        <p14:creationId xmlns:p14="http://schemas.microsoft.com/office/powerpoint/2010/main" val="15158551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73755" y="245181"/>
            <a:ext cx="3745089" cy="894997"/>
          </a:xfrm>
        </p:spPr>
        <p:txBody>
          <a:bodyPr/>
          <a:lstStyle/>
          <a:p>
            <a:pPr marL="0" indent="0">
              <a:buNone/>
            </a:pPr>
            <a:r>
              <a:rPr lang="en-GB" b="1" dirty="0"/>
              <a:t>How might the cycle work?</a:t>
            </a:r>
          </a:p>
          <a:p>
            <a:pPr marL="0" indent="0">
              <a:buNone/>
            </a:pPr>
            <a:endParaRPr lang="en-GB" dirty="0"/>
          </a:p>
          <a:p>
            <a:pPr marL="0" indent="0">
              <a:buNone/>
            </a:pPr>
            <a:endParaRPr lang="en-GB" dirty="0"/>
          </a:p>
        </p:txBody>
      </p:sp>
      <p:sp>
        <p:nvSpPr>
          <p:cNvPr id="4" name="TextBox 3"/>
          <p:cNvSpPr txBox="1"/>
          <p:nvPr/>
        </p:nvSpPr>
        <p:spPr>
          <a:xfrm>
            <a:off x="1004710" y="3344351"/>
            <a:ext cx="3014134" cy="646331"/>
          </a:xfrm>
          <a:prstGeom prst="rect">
            <a:avLst/>
          </a:prstGeom>
          <a:noFill/>
          <a:ln w="25400">
            <a:solidFill>
              <a:schemeClr val="accent1"/>
            </a:solidFill>
          </a:ln>
        </p:spPr>
        <p:txBody>
          <a:bodyPr wrap="square" rtlCol="0">
            <a:spAutoFit/>
          </a:bodyPr>
          <a:lstStyle/>
          <a:p>
            <a:r>
              <a:rPr lang="en-GB" b="1" dirty="0"/>
              <a:t>Body reaction</a:t>
            </a:r>
            <a:r>
              <a:rPr lang="en-GB" dirty="0"/>
              <a:t>: palpitations, tension in the body</a:t>
            </a:r>
          </a:p>
        </p:txBody>
      </p:sp>
      <p:sp>
        <p:nvSpPr>
          <p:cNvPr id="5" name="TextBox 4"/>
          <p:cNvSpPr txBox="1"/>
          <p:nvPr/>
        </p:nvSpPr>
        <p:spPr>
          <a:xfrm>
            <a:off x="4376033" y="2106876"/>
            <a:ext cx="3014134" cy="923330"/>
          </a:xfrm>
          <a:prstGeom prst="rect">
            <a:avLst/>
          </a:prstGeom>
          <a:noFill/>
          <a:ln w="25400">
            <a:solidFill>
              <a:schemeClr val="accent1"/>
            </a:solidFill>
          </a:ln>
        </p:spPr>
        <p:txBody>
          <a:bodyPr wrap="square" rtlCol="0">
            <a:spAutoFit/>
          </a:bodyPr>
          <a:lstStyle/>
          <a:p>
            <a:r>
              <a:rPr lang="en-GB" b="1" dirty="0"/>
              <a:t>Thoughts</a:t>
            </a:r>
            <a:r>
              <a:rPr lang="en-GB" dirty="0"/>
              <a:t>: They’re not speaking to me.  I must have upset them.</a:t>
            </a:r>
          </a:p>
        </p:txBody>
      </p:sp>
      <p:sp>
        <p:nvSpPr>
          <p:cNvPr id="6" name="TextBox 5"/>
          <p:cNvSpPr txBox="1"/>
          <p:nvPr/>
        </p:nvSpPr>
        <p:spPr>
          <a:xfrm>
            <a:off x="7843133" y="3621351"/>
            <a:ext cx="3014134" cy="646331"/>
          </a:xfrm>
          <a:prstGeom prst="rect">
            <a:avLst/>
          </a:prstGeom>
          <a:noFill/>
          <a:ln w="25400">
            <a:solidFill>
              <a:schemeClr val="accent1"/>
            </a:solidFill>
          </a:ln>
        </p:spPr>
        <p:txBody>
          <a:bodyPr wrap="square" rtlCol="0">
            <a:spAutoFit/>
          </a:bodyPr>
          <a:lstStyle/>
          <a:p>
            <a:r>
              <a:rPr lang="en-GB" b="1" dirty="0"/>
              <a:t>Feelings</a:t>
            </a:r>
            <a:r>
              <a:rPr lang="en-GB" dirty="0"/>
              <a:t>: sadness, worry, loneliness</a:t>
            </a:r>
          </a:p>
        </p:txBody>
      </p:sp>
      <p:sp>
        <p:nvSpPr>
          <p:cNvPr id="7" name="TextBox 6"/>
          <p:cNvSpPr txBox="1"/>
          <p:nvPr/>
        </p:nvSpPr>
        <p:spPr>
          <a:xfrm>
            <a:off x="4528433" y="4978663"/>
            <a:ext cx="3014134" cy="923330"/>
          </a:xfrm>
          <a:prstGeom prst="rect">
            <a:avLst/>
          </a:prstGeom>
          <a:noFill/>
          <a:ln w="25400">
            <a:solidFill>
              <a:schemeClr val="accent1"/>
            </a:solidFill>
          </a:ln>
        </p:spPr>
        <p:txBody>
          <a:bodyPr wrap="square" rtlCol="0">
            <a:spAutoFit/>
          </a:bodyPr>
          <a:lstStyle/>
          <a:p>
            <a:r>
              <a:rPr lang="en-GB" b="1" dirty="0"/>
              <a:t>Behaviour</a:t>
            </a:r>
            <a:r>
              <a:rPr lang="en-GB" dirty="0"/>
              <a:t>: Leave the room, withdraw, stop doing things you enjoy with your friends  </a:t>
            </a:r>
          </a:p>
        </p:txBody>
      </p:sp>
      <p:sp>
        <p:nvSpPr>
          <p:cNvPr id="8" name="TextBox 7"/>
          <p:cNvSpPr txBox="1"/>
          <p:nvPr/>
        </p:nvSpPr>
        <p:spPr>
          <a:xfrm>
            <a:off x="4376033" y="692679"/>
            <a:ext cx="3014134" cy="1200329"/>
          </a:xfrm>
          <a:prstGeom prst="rect">
            <a:avLst/>
          </a:prstGeom>
          <a:noFill/>
          <a:ln w="25400">
            <a:solidFill>
              <a:schemeClr val="accent1"/>
            </a:solidFill>
          </a:ln>
        </p:spPr>
        <p:txBody>
          <a:bodyPr wrap="square" rtlCol="0">
            <a:spAutoFit/>
          </a:bodyPr>
          <a:lstStyle/>
          <a:p>
            <a:r>
              <a:rPr lang="en-GB" dirty="0"/>
              <a:t>A friend doesn’t look up from what they are doing and say hello when you walk in the room.</a:t>
            </a:r>
          </a:p>
        </p:txBody>
      </p:sp>
      <p:sp>
        <p:nvSpPr>
          <p:cNvPr id="9" name="Curved Left Arrow 8"/>
          <p:cNvSpPr/>
          <p:nvPr/>
        </p:nvSpPr>
        <p:spPr>
          <a:xfrm rot="19562222">
            <a:off x="7831515" y="2001680"/>
            <a:ext cx="1054134" cy="1356352"/>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0" name="Curved Left Arrow 9"/>
          <p:cNvSpPr/>
          <p:nvPr/>
        </p:nvSpPr>
        <p:spPr>
          <a:xfrm rot="21247800">
            <a:off x="7927107" y="4460756"/>
            <a:ext cx="1255611" cy="138065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2" name="Curved Up Arrow 11"/>
          <p:cNvSpPr/>
          <p:nvPr/>
        </p:nvSpPr>
        <p:spPr>
          <a:xfrm rot="2415906" flipH="1">
            <a:off x="2631393" y="4618181"/>
            <a:ext cx="1571625" cy="1111530"/>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3" name="Curved Down Arrow 12"/>
          <p:cNvSpPr/>
          <p:nvPr/>
        </p:nvSpPr>
        <p:spPr>
          <a:xfrm rot="19019624">
            <a:off x="2759980" y="1898344"/>
            <a:ext cx="1314450" cy="1007445"/>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14" name="Picture 1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87643" y="3137773"/>
            <a:ext cx="1790914" cy="1613486"/>
          </a:xfrm>
          <a:prstGeom prst="rect">
            <a:avLst/>
          </a:prstGeom>
        </p:spPr>
      </p:pic>
    </p:spTree>
    <p:extLst>
      <p:ext uri="{BB962C8B-B14F-4D97-AF65-F5344CB8AC3E}">
        <p14:creationId xmlns:p14="http://schemas.microsoft.com/office/powerpoint/2010/main" val="32985183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2425" y="439737"/>
            <a:ext cx="6548438" cy="6118225"/>
          </a:xfrm>
        </p:spPr>
        <p:txBody>
          <a:bodyPr>
            <a:normAutofit fontScale="92500" lnSpcReduction="10000"/>
          </a:bodyPr>
          <a:lstStyle/>
          <a:p>
            <a:pPr marL="0" indent="0">
              <a:buNone/>
            </a:pPr>
            <a:r>
              <a:rPr lang="en-GB" sz="3500" b="1" dirty="0"/>
              <a:t>What do we need when we are anxious?</a:t>
            </a:r>
          </a:p>
          <a:p>
            <a:pPr marL="0" indent="0">
              <a:buNone/>
            </a:pPr>
            <a:endParaRPr lang="en-GB" sz="3500" dirty="0"/>
          </a:p>
          <a:p>
            <a:pPr marL="0" indent="0">
              <a:buNone/>
            </a:pPr>
            <a:r>
              <a:rPr lang="en-GB" sz="3500" dirty="0"/>
              <a:t>It is natural for us to either seek reassurance or avoid situations if we are anxious.</a:t>
            </a:r>
          </a:p>
          <a:p>
            <a:pPr marL="0" indent="0">
              <a:buNone/>
            </a:pPr>
            <a:endParaRPr lang="en-GB" sz="3500" dirty="0"/>
          </a:p>
          <a:p>
            <a:pPr marL="0" indent="0">
              <a:buNone/>
            </a:pPr>
            <a:r>
              <a:rPr lang="en-GB" sz="3500" dirty="0"/>
              <a:t>This gives us short term relief which makes us feel better in the short term.</a:t>
            </a:r>
          </a:p>
          <a:p>
            <a:pPr marL="0" indent="0">
              <a:buNone/>
            </a:pPr>
            <a:endParaRPr lang="en-GB" sz="3500" dirty="0"/>
          </a:p>
          <a:p>
            <a:pPr marL="0" indent="0">
              <a:buNone/>
            </a:pPr>
            <a:r>
              <a:rPr lang="en-GB" sz="3500" dirty="0"/>
              <a:t>However, reassurance and avoidance do not help with anxiety in the longer term.</a:t>
            </a:r>
          </a:p>
          <a:p>
            <a:pPr marL="0" indent="0">
              <a:buNone/>
            </a:pPr>
            <a:endParaRPr lang="en-GB" dirty="0"/>
          </a:p>
          <a:p>
            <a:pPr marL="0" indent="0">
              <a:buNone/>
            </a:pPr>
            <a:endParaRPr lang="en-GB" dirty="0"/>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95890" y="2057240"/>
            <a:ext cx="4690131" cy="2886235"/>
          </a:xfrm>
          <a:prstGeom prst="rect">
            <a:avLst/>
          </a:prstGeom>
          <a:solidFill>
            <a:schemeClr val="bg1"/>
          </a:solidFill>
          <a:ln w="28575">
            <a:solidFill>
              <a:schemeClr val="accent1">
                <a:shade val="50000"/>
              </a:schemeClr>
            </a:solidFill>
          </a:ln>
        </p:spPr>
      </p:pic>
    </p:spTree>
    <p:extLst>
      <p:ext uri="{BB962C8B-B14F-4D97-AF65-F5344CB8AC3E}">
        <p14:creationId xmlns:p14="http://schemas.microsoft.com/office/powerpoint/2010/main" val="31327216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73755" y="245181"/>
            <a:ext cx="3745089" cy="894997"/>
          </a:xfrm>
        </p:spPr>
        <p:txBody>
          <a:bodyPr/>
          <a:lstStyle/>
          <a:p>
            <a:pPr marL="0" indent="0">
              <a:buNone/>
            </a:pPr>
            <a:r>
              <a:rPr lang="en-GB" b="1" dirty="0"/>
              <a:t>How might the avoidance cycle work?</a:t>
            </a:r>
          </a:p>
          <a:p>
            <a:pPr marL="0" indent="0">
              <a:buNone/>
            </a:pPr>
            <a:endParaRPr lang="en-GB" dirty="0"/>
          </a:p>
          <a:p>
            <a:pPr marL="0" indent="0">
              <a:buNone/>
            </a:pPr>
            <a:endParaRPr lang="en-GB" dirty="0"/>
          </a:p>
        </p:txBody>
      </p:sp>
      <p:sp>
        <p:nvSpPr>
          <p:cNvPr id="4" name="TextBox 3"/>
          <p:cNvSpPr txBox="1"/>
          <p:nvPr/>
        </p:nvSpPr>
        <p:spPr>
          <a:xfrm>
            <a:off x="1004710" y="3344351"/>
            <a:ext cx="3014134" cy="646331"/>
          </a:xfrm>
          <a:prstGeom prst="rect">
            <a:avLst/>
          </a:prstGeom>
          <a:noFill/>
          <a:ln w="25400">
            <a:solidFill>
              <a:schemeClr val="accent1"/>
            </a:solidFill>
          </a:ln>
        </p:spPr>
        <p:txBody>
          <a:bodyPr wrap="square" rtlCol="0">
            <a:spAutoFit/>
          </a:bodyPr>
          <a:lstStyle/>
          <a:p>
            <a:r>
              <a:rPr lang="en-GB" b="1" dirty="0"/>
              <a:t>Body reaction</a:t>
            </a:r>
            <a:r>
              <a:rPr lang="en-GB" dirty="0"/>
              <a:t>: tension in the body, distraction, shouting</a:t>
            </a:r>
          </a:p>
        </p:txBody>
      </p:sp>
      <p:sp>
        <p:nvSpPr>
          <p:cNvPr id="5" name="TextBox 4"/>
          <p:cNvSpPr txBox="1"/>
          <p:nvPr/>
        </p:nvSpPr>
        <p:spPr>
          <a:xfrm>
            <a:off x="4376033" y="2106876"/>
            <a:ext cx="3014134" cy="646331"/>
          </a:xfrm>
          <a:prstGeom prst="rect">
            <a:avLst/>
          </a:prstGeom>
          <a:noFill/>
          <a:ln w="25400">
            <a:solidFill>
              <a:schemeClr val="accent1"/>
            </a:solidFill>
          </a:ln>
        </p:spPr>
        <p:txBody>
          <a:bodyPr wrap="square" rtlCol="0">
            <a:spAutoFit/>
          </a:bodyPr>
          <a:lstStyle/>
          <a:p>
            <a:r>
              <a:rPr lang="en-GB" b="1" dirty="0"/>
              <a:t>Thoughts</a:t>
            </a:r>
            <a:r>
              <a:rPr lang="en-GB" dirty="0"/>
              <a:t>: I’m not good at spelling.</a:t>
            </a:r>
          </a:p>
        </p:txBody>
      </p:sp>
      <p:sp>
        <p:nvSpPr>
          <p:cNvPr id="6" name="TextBox 5"/>
          <p:cNvSpPr txBox="1"/>
          <p:nvPr/>
        </p:nvSpPr>
        <p:spPr>
          <a:xfrm>
            <a:off x="7843133" y="3621351"/>
            <a:ext cx="3014134" cy="646331"/>
          </a:xfrm>
          <a:prstGeom prst="rect">
            <a:avLst/>
          </a:prstGeom>
          <a:noFill/>
          <a:ln w="25400">
            <a:solidFill>
              <a:schemeClr val="accent1"/>
            </a:solidFill>
          </a:ln>
        </p:spPr>
        <p:txBody>
          <a:bodyPr wrap="square" rtlCol="0">
            <a:spAutoFit/>
          </a:bodyPr>
          <a:lstStyle/>
          <a:p>
            <a:r>
              <a:rPr lang="en-GB" b="1" dirty="0"/>
              <a:t>Feelings</a:t>
            </a:r>
            <a:r>
              <a:rPr lang="en-GB" dirty="0"/>
              <a:t>: worry, frustration, feelings of inadequacy </a:t>
            </a:r>
          </a:p>
        </p:txBody>
      </p:sp>
      <p:sp>
        <p:nvSpPr>
          <p:cNvPr id="7" name="TextBox 6"/>
          <p:cNvSpPr txBox="1"/>
          <p:nvPr/>
        </p:nvSpPr>
        <p:spPr>
          <a:xfrm>
            <a:off x="4528433" y="4978663"/>
            <a:ext cx="3014134" cy="923330"/>
          </a:xfrm>
          <a:prstGeom prst="rect">
            <a:avLst/>
          </a:prstGeom>
          <a:noFill/>
          <a:ln w="25400">
            <a:solidFill>
              <a:schemeClr val="accent1"/>
            </a:solidFill>
          </a:ln>
        </p:spPr>
        <p:txBody>
          <a:bodyPr wrap="square" rtlCol="0">
            <a:spAutoFit/>
          </a:bodyPr>
          <a:lstStyle/>
          <a:p>
            <a:r>
              <a:rPr lang="en-GB" b="1" dirty="0"/>
              <a:t>Behaviour</a:t>
            </a:r>
            <a:r>
              <a:rPr lang="en-GB" dirty="0"/>
              <a:t>: Avoid practicing spelling, become distracted in spelling test</a:t>
            </a:r>
          </a:p>
        </p:txBody>
      </p:sp>
      <p:sp>
        <p:nvSpPr>
          <p:cNvPr id="8" name="TextBox 7"/>
          <p:cNvSpPr txBox="1"/>
          <p:nvPr/>
        </p:nvSpPr>
        <p:spPr>
          <a:xfrm>
            <a:off x="4376033" y="692679"/>
            <a:ext cx="3014134" cy="923330"/>
          </a:xfrm>
          <a:prstGeom prst="rect">
            <a:avLst/>
          </a:prstGeom>
          <a:noFill/>
          <a:ln w="25400">
            <a:solidFill>
              <a:schemeClr val="accent1"/>
            </a:solidFill>
          </a:ln>
        </p:spPr>
        <p:txBody>
          <a:bodyPr wrap="square" rtlCol="0">
            <a:spAutoFit/>
          </a:bodyPr>
          <a:lstStyle/>
          <a:p>
            <a:r>
              <a:rPr lang="en-GB" dirty="0"/>
              <a:t>Your child does not achieve a high score on their spelling test.</a:t>
            </a:r>
          </a:p>
        </p:txBody>
      </p:sp>
      <p:sp>
        <p:nvSpPr>
          <p:cNvPr id="9" name="Curved Left Arrow 8"/>
          <p:cNvSpPr/>
          <p:nvPr/>
        </p:nvSpPr>
        <p:spPr>
          <a:xfrm rot="19562222">
            <a:off x="7831515" y="2001680"/>
            <a:ext cx="1054134" cy="1356352"/>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0" name="Curved Left Arrow 9"/>
          <p:cNvSpPr/>
          <p:nvPr/>
        </p:nvSpPr>
        <p:spPr>
          <a:xfrm rot="21247800">
            <a:off x="7927107" y="4460756"/>
            <a:ext cx="1255611" cy="138065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2" name="Curved Up Arrow 11"/>
          <p:cNvSpPr/>
          <p:nvPr/>
        </p:nvSpPr>
        <p:spPr>
          <a:xfrm rot="2415906" flipH="1">
            <a:off x="2631393" y="4618181"/>
            <a:ext cx="1571625" cy="1111530"/>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3" name="Curved Down Arrow 12"/>
          <p:cNvSpPr/>
          <p:nvPr/>
        </p:nvSpPr>
        <p:spPr>
          <a:xfrm rot="19019624">
            <a:off x="2759980" y="1898344"/>
            <a:ext cx="1314450" cy="1007445"/>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1" name="Oval Callout 10"/>
          <p:cNvSpPr/>
          <p:nvPr/>
        </p:nvSpPr>
        <p:spPr>
          <a:xfrm>
            <a:off x="571500" y="1585425"/>
            <a:ext cx="1886876" cy="1314938"/>
          </a:xfrm>
          <a:prstGeom prst="wedgeEllipseCallout">
            <a:avLst>
              <a:gd name="adj1" fmla="val 48073"/>
              <a:gd name="adj2" fmla="val 77712"/>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I told you I’m no good at spelling!</a:t>
            </a:r>
          </a:p>
        </p:txBody>
      </p:sp>
      <p:pic>
        <p:nvPicPr>
          <p:cNvPr id="15" name="Picture 14"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36634" y="2990788"/>
            <a:ext cx="2260877" cy="1840714"/>
          </a:xfrm>
          <a:prstGeom prst="rect">
            <a:avLst/>
          </a:prstGeom>
        </p:spPr>
      </p:pic>
    </p:spTree>
    <p:extLst>
      <p:ext uri="{BB962C8B-B14F-4D97-AF65-F5344CB8AC3E}">
        <p14:creationId xmlns:p14="http://schemas.microsoft.com/office/powerpoint/2010/main" val="32491024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73755" y="245181"/>
            <a:ext cx="3745089" cy="894997"/>
          </a:xfrm>
        </p:spPr>
        <p:txBody>
          <a:bodyPr>
            <a:normAutofit fontScale="92500"/>
          </a:bodyPr>
          <a:lstStyle/>
          <a:p>
            <a:pPr marL="0" indent="0">
              <a:buNone/>
            </a:pPr>
            <a:r>
              <a:rPr lang="en-GB" b="1" dirty="0"/>
              <a:t>How might the reassurance cycle work?</a:t>
            </a:r>
          </a:p>
          <a:p>
            <a:pPr marL="0" indent="0">
              <a:buNone/>
            </a:pPr>
            <a:endParaRPr lang="en-GB" dirty="0"/>
          </a:p>
          <a:p>
            <a:pPr marL="0" indent="0">
              <a:buNone/>
            </a:pPr>
            <a:endParaRPr lang="en-GB" dirty="0"/>
          </a:p>
        </p:txBody>
      </p:sp>
      <p:sp>
        <p:nvSpPr>
          <p:cNvPr id="4" name="TextBox 3"/>
          <p:cNvSpPr txBox="1"/>
          <p:nvPr/>
        </p:nvSpPr>
        <p:spPr>
          <a:xfrm>
            <a:off x="1004710" y="3344351"/>
            <a:ext cx="3014134" cy="923330"/>
          </a:xfrm>
          <a:prstGeom prst="rect">
            <a:avLst/>
          </a:prstGeom>
          <a:noFill/>
          <a:ln w="25400">
            <a:solidFill>
              <a:schemeClr val="accent1"/>
            </a:solidFill>
          </a:ln>
        </p:spPr>
        <p:txBody>
          <a:bodyPr wrap="square" rtlCol="0">
            <a:spAutoFit/>
          </a:bodyPr>
          <a:lstStyle/>
          <a:p>
            <a:r>
              <a:rPr lang="en-GB" b="1" dirty="0"/>
              <a:t>Body reaction</a:t>
            </a:r>
            <a:r>
              <a:rPr lang="en-GB" dirty="0"/>
              <a:t>: quicker breathing, tiredness, pulse racing</a:t>
            </a:r>
          </a:p>
        </p:txBody>
      </p:sp>
      <p:sp>
        <p:nvSpPr>
          <p:cNvPr id="5" name="TextBox 4"/>
          <p:cNvSpPr txBox="1"/>
          <p:nvPr/>
        </p:nvSpPr>
        <p:spPr>
          <a:xfrm>
            <a:off x="4376033" y="2106876"/>
            <a:ext cx="3014134" cy="646331"/>
          </a:xfrm>
          <a:prstGeom prst="rect">
            <a:avLst/>
          </a:prstGeom>
          <a:noFill/>
          <a:ln w="25400">
            <a:solidFill>
              <a:schemeClr val="accent1"/>
            </a:solidFill>
          </a:ln>
        </p:spPr>
        <p:txBody>
          <a:bodyPr wrap="square" rtlCol="0">
            <a:spAutoFit/>
          </a:bodyPr>
          <a:lstStyle/>
          <a:p>
            <a:r>
              <a:rPr lang="en-GB" b="1" dirty="0"/>
              <a:t>Thoughts</a:t>
            </a:r>
            <a:r>
              <a:rPr lang="en-GB" dirty="0"/>
              <a:t>: I’m not good at spelling.</a:t>
            </a:r>
          </a:p>
        </p:txBody>
      </p:sp>
      <p:sp>
        <p:nvSpPr>
          <p:cNvPr id="6" name="TextBox 5"/>
          <p:cNvSpPr txBox="1"/>
          <p:nvPr/>
        </p:nvSpPr>
        <p:spPr>
          <a:xfrm>
            <a:off x="7843133" y="3621351"/>
            <a:ext cx="3014134" cy="646331"/>
          </a:xfrm>
          <a:prstGeom prst="rect">
            <a:avLst/>
          </a:prstGeom>
          <a:noFill/>
          <a:ln w="25400">
            <a:solidFill>
              <a:schemeClr val="accent1"/>
            </a:solidFill>
          </a:ln>
        </p:spPr>
        <p:txBody>
          <a:bodyPr wrap="square" rtlCol="0">
            <a:spAutoFit/>
          </a:bodyPr>
          <a:lstStyle/>
          <a:p>
            <a:r>
              <a:rPr lang="en-GB" b="1" dirty="0"/>
              <a:t>Feelings</a:t>
            </a:r>
            <a:r>
              <a:rPr lang="en-GB" dirty="0"/>
              <a:t>: worry, frustration, feelings of inadequacy </a:t>
            </a:r>
          </a:p>
        </p:txBody>
      </p:sp>
      <p:sp>
        <p:nvSpPr>
          <p:cNvPr id="7" name="TextBox 6"/>
          <p:cNvSpPr txBox="1"/>
          <p:nvPr/>
        </p:nvSpPr>
        <p:spPr>
          <a:xfrm>
            <a:off x="4528433" y="4978663"/>
            <a:ext cx="3014134" cy="1200329"/>
          </a:xfrm>
          <a:prstGeom prst="rect">
            <a:avLst/>
          </a:prstGeom>
          <a:noFill/>
          <a:ln w="25400">
            <a:solidFill>
              <a:schemeClr val="accent1"/>
            </a:solidFill>
          </a:ln>
        </p:spPr>
        <p:txBody>
          <a:bodyPr wrap="square" rtlCol="0">
            <a:spAutoFit/>
          </a:bodyPr>
          <a:lstStyle/>
          <a:p>
            <a:r>
              <a:rPr lang="en-GB" b="1" dirty="0"/>
              <a:t>Behaviour</a:t>
            </a:r>
            <a:r>
              <a:rPr lang="en-GB" dirty="0"/>
              <a:t>: seeking continued support with spelling, asking to have work checked, over-analysing their own writing</a:t>
            </a:r>
          </a:p>
        </p:txBody>
      </p:sp>
      <p:sp>
        <p:nvSpPr>
          <p:cNvPr id="8" name="TextBox 7"/>
          <p:cNvSpPr txBox="1"/>
          <p:nvPr/>
        </p:nvSpPr>
        <p:spPr>
          <a:xfrm>
            <a:off x="4376033" y="692679"/>
            <a:ext cx="3014134" cy="646331"/>
          </a:xfrm>
          <a:prstGeom prst="rect">
            <a:avLst/>
          </a:prstGeom>
          <a:noFill/>
          <a:ln w="25400">
            <a:solidFill>
              <a:schemeClr val="accent1"/>
            </a:solidFill>
          </a:ln>
        </p:spPr>
        <p:txBody>
          <a:bodyPr wrap="square" rtlCol="0">
            <a:spAutoFit/>
          </a:bodyPr>
          <a:lstStyle/>
          <a:p>
            <a:r>
              <a:rPr lang="en-GB" dirty="0"/>
              <a:t>Your child lacks confidence in their spelling</a:t>
            </a:r>
          </a:p>
        </p:txBody>
      </p:sp>
      <p:sp>
        <p:nvSpPr>
          <p:cNvPr id="9" name="Curved Left Arrow 8"/>
          <p:cNvSpPr/>
          <p:nvPr/>
        </p:nvSpPr>
        <p:spPr>
          <a:xfrm rot="19562222">
            <a:off x="7831515" y="2001680"/>
            <a:ext cx="1054134" cy="1356352"/>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0" name="Curved Left Arrow 9"/>
          <p:cNvSpPr/>
          <p:nvPr/>
        </p:nvSpPr>
        <p:spPr>
          <a:xfrm rot="21247800">
            <a:off x="7927107" y="4460756"/>
            <a:ext cx="1255611" cy="138065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2" name="Curved Up Arrow 11"/>
          <p:cNvSpPr/>
          <p:nvPr/>
        </p:nvSpPr>
        <p:spPr>
          <a:xfrm rot="2415906" flipH="1">
            <a:off x="2631393" y="4618181"/>
            <a:ext cx="1571625" cy="1111530"/>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3" name="Curved Down Arrow 12"/>
          <p:cNvSpPr/>
          <p:nvPr/>
        </p:nvSpPr>
        <p:spPr>
          <a:xfrm rot="19019624">
            <a:off x="2759980" y="1898344"/>
            <a:ext cx="1314450" cy="1007445"/>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1" name="Oval Callout 10"/>
          <p:cNvSpPr/>
          <p:nvPr/>
        </p:nvSpPr>
        <p:spPr>
          <a:xfrm>
            <a:off x="571500" y="1339010"/>
            <a:ext cx="2228144" cy="1561353"/>
          </a:xfrm>
          <a:prstGeom prst="wedgeEllipseCallout">
            <a:avLst>
              <a:gd name="adj1" fmla="val 48073"/>
              <a:gd name="adj2" fmla="val 77712"/>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I can only get my spellings right if I have help.</a:t>
            </a:r>
          </a:p>
        </p:txBody>
      </p:sp>
      <p:pic>
        <p:nvPicPr>
          <p:cNvPr id="15" name="Picture 14"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36634" y="2990788"/>
            <a:ext cx="2260877" cy="1840714"/>
          </a:xfrm>
          <a:prstGeom prst="rect">
            <a:avLst/>
          </a:prstGeom>
        </p:spPr>
      </p:pic>
    </p:spTree>
    <p:extLst>
      <p:ext uri="{BB962C8B-B14F-4D97-AF65-F5344CB8AC3E}">
        <p14:creationId xmlns:p14="http://schemas.microsoft.com/office/powerpoint/2010/main" val="3164291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4066" y="200025"/>
            <a:ext cx="6364111" cy="906286"/>
          </a:xfrm>
        </p:spPr>
        <p:txBody>
          <a:bodyPr/>
          <a:lstStyle/>
          <a:p>
            <a:pPr marL="0" indent="0">
              <a:buNone/>
            </a:pPr>
            <a:r>
              <a:rPr lang="en-GB" b="1" dirty="0"/>
              <a:t>What impact could avoidance and over-reassurance have on anxiety?</a:t>
            </a:r>
          </a:p>
          <a:p>
            <a:pPr marL="0" indent="0">
              <a:buNone/>
            </a:pPr>
            <a:endParaRPr lang="en-GB" dirty="0"/>
          </a:p>
          <a:p>
            <a:pPr marL="0" indent="0">
              <a:buNone/>
            </a:pPr>
            <a:endParaRPr lang="en-GB" dirty="0"/>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6712" y="1192009"/>
            <a:ext cx="7123288" cy="5314199"/>
          </a:xfrm>
          <a:prstGeom prst="rect">
            <a:avLst/>
          </a:prstGeom>
        </p:spPr>
      </p:pic>
      <p:sp>
        <p:nvSpPr>
          <p:cNvPr id="5" name="TextBox 4"/>
          <p:cNvSpPr txBox="1"/>
          <p:nvPr/>
        </p:nvSpPr>
        <p:spPr>
          <a:xfrm>
            <a:off x="8207022" y="1964267"/>
            <a:ext cx="3330222" cy="3539430"/>
          </a:xfrm>
          <a:prstGeom prst="rect">
            <a:avLst/>
          </a:prstGeom>
          <a:noFill/>
        </p:spPr>
        <p:txBody>
          <a:bodyPr wrap="square" rtlCol="0">
            <a:spAutoFit/>
          </a:bodyPr>
          <a:lstStyle/>
          <a:p>
            <a:r>
              <a:rPr lang="en-GB" sz="2800" dirty="0"/>
              <a:t>Even though experiencing our ‘worst case scenarios’ can be difficult, if we never do that then we don’t believe we can manage them and cope.</a:t>
            </a:r>
          </a:p>
        </p:txBody>
      </p:sp>
    </p:spTree>
    <p:extLst>
      <p:ext uri="{BB962C8B-B14F-4D97-AF65-F5344CB8AC3E}">
        <p14:creationId xmlns:p14="http://schemas.microsoft.com/office/powerpoint/2010/main" val="27176464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1489" y="279046"/>
            <a:ext cx="7888111" cy="6302375"/>
          </a:xfrm>
        </p:spPr>
        <p:txBody>
          <a:bodyPr>
            <a:normAutofit fontScale="62500" lnSpcReduction="20000"/>
          </a:bodyPr>
          <a:lstStyle/>
          <a:p>
            <a:pPr marL="0" indent="0">
              <a:buNone/>
            </a:pPr>
            <a:r>
              <a:rPr lang="en-GB" b="1" dirty="0"/>
              <a:t>How do I talk to my child about anxiety?</a:t>
            </a:r>
          </a:p>
          <a:p>
            <a:pPr marL="0" indent="0">
              <a:buNone/>
            </a:pPr>
            <a:r>
              <a:rPr lang="en-GB" dirty="0"/>
              <a:t>Firstly, don’t worry about your response and saying the ‘right thing’.  What is important to your child is that you have given them time and space.</a:t>
            </a:r>
          </a:p>
          <a:p>
            <a:pPr marL="0" indent="0">
              <a:buNone/>
            </a:pPr>
            <a:r>
              <a:rPr lang="en-GB" b="1" dirty="0"/>
              <a:t>Have conversations </a:t>
            </a:r>
            <a:r>
              <a:rPr lang="en-GB" dirty="0"/>
              <a:t>– make time and a safe space.  Often saying things out loud makes us see that we are having unhelpful thoughts. </a:t>
            </a:r>
          </a:p>
          <a:p>
            <a:pPr marL="0" indent="0">
              <a:buNone/>
            </a:pPr>
            <a:r>
              <a:rPr lang="en-GB" b="1" dirty="0"/>
              <a:t>Actively listen </a:t>
            </a:r>
            <a:r>
              <a:rPr lang="en-GB" dirty="0"/>
              <a:t>– show you are listening, repeat back or paraphrase, don’t interrupt</a:t>
            </a:r>
          </a:p>
          <a:p>
            <a:pPr marL="0" indent="0">
              <a:buNone/>
            </a:pPr>
            <a:r>
              <a:rPr lang="en-GB" b="1" dirty="0"/>
              <a:t>Be honest </a:t>
            </a:r>
            <a:r>
              <a:rPr lang="en-GB" dirty="0"/>
              <a:t>– it’s okay to say you don’t have the answers and cannot make something better</a:t>
            </a:r>
          </a:p>
          <a:p>
            <a:pPr marL="0" indent="0">
              <a:buNone/>
            </a:pPr>
            <a:r>
              <a:rPr lang="en-GB" b="1" dirty="0"/>
              <a:t>Validate your child’s feelings </a:t>
            </a:r>
            <a:r>
              <a:rPr lang="en-GB" dirty="0"/>
              <a:t>– say that you can notice they’re finding things hard, name the feelings they are having for them.  A useful phrase is ‘I wonder if you are feeling ….’</a:t>
            </a:r>
          </a:p>
          <a:p>
            <a:pPr marL="0" indent="0">
              <a:buNone/>
            </a:pPr>
            <a:r>
              <a:rPr lang="en-GB" b="1" dirty="0"/>
              <a:t>’Be with’ </a:t>
            </a:r>
            <a:r>
              <a:rPr lang="en-GB" dirty="0"/>
              <a:t>– make time and space for your child to talk to you even if what they are saying is uncomfortable</a:t>
            </a:r>
          </a:p>
          <a:p>
            <a:pPr marL="0" indent="0">
              <a:buNone/>
            </a:pPr>
            <a:r>
              <a:rPr lang="en-GB" b="1" dirty="0"/>
              <a:t>Normalise</a:t>
            </a:r>
            <a:r>
              <a:rPr lang="en-GB" dirty="0"/>
              <a:t> – let your child know that it is okay to have those feelings, make it a normal part of family life to talk about feelings.  Talk about your feelings and how you are managing them</a:t>
            </a:r>
          </a:p>
          <a:p>
            <a:pPr marL="0" indent="0">
              <a:buNone/>
            </a:pPr>
            <a:r>
              <a:rPr lang="en-GB" b="1" dirty="0"/>
              <a:t>Clarify/question</a:t>
            </a:r>
            <a:r>
              <a:rPr lang="en-GB" dirty="0"/>
              <a:t> – question in a way that helps your child to find solutions for themselves, for example ‘What would you say to your best friend if they felt like that?’ or ‘Are their times when you don’t feel like that?’</a:t>
            </a:r>
          </a:p>
          <a:p>
            <a:pPr marL="0" indent="0">
              <a:buNone/>
            </a:pPr>
            <a:r>
              <a:rPr lang="en-GB" b="1" dirty="0"/>
              <a:t>Encourage next steps </a:t>
            </a:r>
            <a:r>
              <a:rPr lang="en-GB" dirty="0"/>
              <a:t>– but not too soon.  You need to have built the connection and your child needs confidence before they can move onto actions</a:t>
            </a:r>
          </a:p>
          <a:p>
            <a:pPr marL="0" indent="0">
              <a:buNone/>
            </a:pPr>
            <a:r>
              <a:rPr lang="en-GB" b="1" dirty="0"/>
              <a:t>Thank them for sharing </a:t>
            </a:r>
            <a:r>
              <a:rPr lang="en-GB" dirty="0"/>
              <a:t>– tell your child you are proud of them for sharing and you will be there for them if they want to talk again.</a:t>
            </a:r>
          </a:p>
          <a:p>
            <a:pPr marL="0" indent="0">
              <a:buNone/>
            </a:pPr>
            <a:endParaRPr lang="en-GB" dirty="0"/>
          </a:p>
          <a:p>
            <a:pPr marL="0" indent="0">
              <a:buNone/>
            </a:pPr>
            <a:endParaRPr lang="en-GB" dirty="0"/>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29600" y="2743199"/>
            <a:ext cx="3615146" cy="2197297"/>
          </a:xfrm>
          <a:prstGeom prst="rect">
            <a:avLst/>
          </a:prstGeom>
        </p:spPr>
      </p:pic>
    </p:spTree>
    <p:extLst>
      <p:ext uri="{BB962C8B-B14F-4D97-AF65-F5344CB8AC3E}">
        <p14:creationId xmlns:p14="http://schemas.microsoft.com/office/powerpoint/2010/main" val="2850807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2425" y="354013"/>
            <a:ext cx="9105900" cy="4351338"/>
          </a:xfrm>
        </p:spPr>
        <p:txBody>
          <a:bodyPr>
            <a:noAutofit/>
          </a:bodyPr>
          <a:lstStyle/>
          <a:p>
            <a:pPr marL="0" indent="0">
              <a:buNone/>
            </a:pPr>
            <a:r>
              <a:rPr lang="en-GB" b="1" dirty="0"/>
              <a:t>How can I change my child’s unhelpful thinking pattern?</a:t>
            </a:r>
          </a:p>
          <a:p>
            <a:pPr marL="0" indent="0">
              <a:buNone/>
            </a:pPr>
            <a:r>
              <a:rPr lang="en-GB" dirty="0"/>
              <a:t>Unhelpful thinking can fall into one of these categories:</a:t>
            </a:r>
          </a:p>
          <a:p>
            <a:pPr marL="0" indent="0">
              <a:buNone/>
            </a:pPr>
            <a:r>
              <a:rPr lang="en-GB" dirty="0"/>
              <a:t>Catastrophising – blowing things out or proportion.  </a:t>
            </a:r>
            <a:r>
              <a:rPr lang="en-GB" i="1" dirty="0"/>
              <a:t>Ask your child: what is the evidence to support what you are thinking?</a:t>
            </a:r>
          </a:p>
          <a:p>
            <a:pPr marL="0" indent="0">
              <a:buNone/>
            </a:pPr>
            <a:r>
              <a:rPr lang="en-GB" dirty="0"/>
              <a:t>Labelling – naming things e.g. ‘I’m stupid’.  </a:t>
            </a:r>
            <a:r>
              <a:rPr lang="en-GB" i="1" dirty="0"/>
              <a:t>Again, ask your child what evidence there is to support their thinking.</a:t>
            </a:r>
          </a:p>
          <a:p>
            <a:pPr marL="0" indent="0">
              <a:buNone/>
            </a:pPr>
            <a:r>
              <a:rPr lang="en-GB" dirty="0"/>
              <a:t>Jumping to conclusions – predicting what the outcome will be.  </a:t>
            </a:r>
            <a:r>
              <a:rPr lang="en-GB" i="1" dirty="0"/>
              <a:t>Ask your child to test out their theory with you.</a:t>
            </a:r>
          </a:p>
          <a:p>
            <a:pPr marL="0" indent="0">
              <a:buNone/>
            </a:pPr>
            <a:r>
              <a:rPr lang="en-GB" dirty="0"/>
              <a:t>Mind Reading – assuming we know what others are thinking.  </a:t>
            </a:r>
            <a:r>
              <a:rPr lang="en-GB" i="1" dirty="0"/>
              <a:t>Again, ask your child to test out if what they think is absolutely accurate.</a:t>
            </a:r>
          </a:p>
          <a:p>
            <a:pPr marL="0" indent="0">
              <a:buNone/>
            </a:pPr>
            <a:r>
              <a:rPr lang="en-GB" dirty="0"/>
              <a:t>Filtering – only hearing the bad and not the good.  </a:t>
            </a:r>
            <a:r>
              <a:rPr lang="en-GB" i="1" dirty="0"/>
              <a:t>Question your child to try and get them to identify the good for themselves.</a:t>
            </a:r>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23307" y="2095835"/>
            <a:ext cx="2840425" cy="2133265"/>
          </a:xfrm>
          <a:prstGeom prst="rect">
            <a:avLst/>
          </a:prstGeom>
          <a:ln w="25400">
            <a:solidFill>
              <a:schemeClr val="accent1"/>
            </a:solidFill>
          </a:ln>
        </p:spPr>
      </p:pic>
    </p:spTree>
    <p:extLst>
      <p:ext uri="{BB962C8B-B14F-4D97-AF65-F5344CB8AC3E}">
        <p14:creationId xmlns:p14="http://schemas.microsoft.com/office/powerpoint/2010/main" val="24313034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5325" y="382587"/>
            <a:ext cx="10515600" cy="488951"/>
          </a:xfrm>
        </p:spPr>
        <p:txBody>
          <a:bodyPr/>
          <a:lstStyle/>
          <a:p>
            <a:pPr marL="0" indent="0">
              <a:buNone/>
            </a:pPr>
            <a:r>
              <a:rPr lang="en-GB" b="1" dirty="0"/>
              <a:t>Balanced thinking – questions to ask yourself (and others!)</a:t>
            </a:r>
          </a:p>
          <a:p>
            <a:pPr marL="0" indent="0">
              <a:buNone/>
            </a:pPr>
            <a:endParaRPr lang="en-GB" dirty="0"/>
          </a:p>
        </p:txBody>
      </p:sp>
      <p:pic>
        <p:nvPicPr>
          <p:cNvPr id="4" name="Picture 3" descr="Room 9 Nelson Central's Blog 2007: April 200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95875" y="2862263"/>
            <a:ext cx="2628900" cy="3048000"/>
          </a:xfrm>
          <a:prstGeom prst="rect">
            <a:avLst/>
          </a:prstGeom>
        </p:spPr>
      </p:pic>
      <p:sp>
        <p:nvSpPr>
          <p:cNvPr id="5" name="Cloud Callout 4"/>
          <p:cNvSpPr/>
          <p:nvPr/>
        </p:nvSpPr>
        <p:spPr>
          <a:xfrm>
            <a:off x="471488" y="1385888"/>
            <a:ext cx="4443412" cy="3143250"/>
          </a:xfrm>
          <a:prstGeom prst="cloudCallout">
            <a:avLst>
              <a:gd name="adj1" fmla="val 57945"/>
              <a:gd name="adj2" fmla="val 50682"/>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What’s the best that can happen here?</a:t>
            </a:r>
          </a:p>
          <a:p>
            <a:pPr algn="ctr"/>
            <a:r>
              <a:rPr lang="en-GB" sz="2400" dirty="0">
                <a:solidFill>
                  <a:schemeClr val="tx1"/>
                </a:solidFill>
              </a:rPr>
              <a:t>What’s the worst that can happen?</a:t>
            </a:r>
          </a:p>
          <a:p>
            <a:pPr algn="ctr"/>
            <a:r>
              <a:rPr lang="en-GB" sz="2400" dirty="0">
                <a:solidFill>
                  <a:schemeClr val="tx1"/>
                </a:solidFill>
              </a:rPr>
              <a:t>What’s the most likely to happen?</a:t>
            </a:r>
          </a:p>
        </p:txBody>
      </p:sp>
      <p:sp>
        <p:nvSpPr>
          <p:cNvPr id="6" name="Cloud Callout 5"/>
          <p:cNvSpPr/>
          <p:nvPr/>
        </p:nvSpPr>
        <p:spPr>
          <a:xfrm>
            <a:off x="7858125" y="1385888"/>
            <a:ext cx="3757613" cy="2586037"/>
          </a:xfrm>
          <a:prstGeom prst="cloudCallout">
            <a:avLst>
              <a:gd name="adj1" fmla="val -55054"/>
              <a:gd name="adj2" fmla="val 7962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Is that a thought or a fact?</a:t>
            </a:r>
          </a:p>
          <a:p>
            <a:pPr algn="ctr"/>
            <a:r>
              <a:rPr lang="en-GB" sz="2400" dirty="0">
                <a:solidFill>
                  <a:schemeClr val="tx1"/>
                </a:solidFill>
              </a:rPr>
              <a:t>What’s the evidence for that thought?</a:t>
            </a:r>
          </a:p>
        </p:txBody>
      </p:sp>
    </p:spTree>
    <p:extLst>
      <p:ext uri="{BB962C8B-B14F-4D97-AF65-F5344CB8AC3E}">
        <p14:creationId xmlns:p14="http://schemas.microsoft.com/office/powerpoint/2010/main" val="21044681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0200" y="267758"/>
            <a:ext cx="7131756" cy="6291086"/>
          </a:xfrm>
        </p:spPr>
        <p:txBody>
          <a:bodyPr>
            <a:normAutofit lnSpcReduction="10000"/>
          </a:bodyPr>
          <a:lstStyle/>
          <a:p>
            <a:pPr marL="0" indent="0">
              <a:buNone/>
            </a:pPr>
            <a:r>
              <a:rPr lang="en-GB" b="1" dirty="0"/>
              <a:t>Any other top tips?</a:t>
            </a:r>
          </a:p>
          <a:p>
            <a:pPr marL="0" indent="0">
              <a:buNone/>
            </a:pPr>
            <a:r>
              <a:rPr lang="en-GB" dirty="0"/>
              <a:t>You need to validate your child’s response and understand that they cannot always distinguish a real ‘danger’ from an imagined one.  You could start by saying, ‘That sounds like a real worry for you.  What could we do about that?’</a:t>
            </a:r>
          </a:p>
          <a:p>
            <a:pPr marL="0" indent="0">
              <a:buNone/>
            </a:pPr>
            <a:r>
              <a:rPr lang="en-GB" dirty="0"/>
              <a:t>Try not to brush off your child’s worry by saying, ‘You don’t need to worry about that!’  They are worried about it so it is important to them.</a:t>
            </a:r>
          </a:p>
          <a:p>
            <a:pPr marL="0" indent="0">
              <a:buNone/>
            </a:pPr>
            <a:r>
              <a:rPr lang="en-GB" dirty="0"/>
              <a:t>Even if there is a simple solution, don’t jump in and give it.  It is important that your child forms their own solutions, with your support, as this will help them to manage anxiety longer term</a:t>
            </a:r>
            <a:r>
              <a:rPr lang="en-GB" dirty="0" smtClean="0"/>
              <a:t>.</a:t>
            </a:r>
          </a:p>
          <a:p>
            <a:pPr marL="0" indent="0">
              <a:buNone/>
            </a:pPr>
            <a:r>
              <a:rPr lang="en-GB" dirty="0" smtClean="0"/>
              <a:t>Make steps small.  By doing this they are achievable and, if your child does not manage a step, it is not a big set back.</a:t>
            </a:r>
            <a:endParaRPr lang="en-GB" dirty="0"/>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61956" y="2297885"/>
            <a:ext cx="4097866" cy="2847669"/>
          </a:xfrm>
          <a:prstGeom prst="rect">
            <a:avLst/>
          </a:prstGeom>
          <a:ln w="25400">
            <a:solidFill>
              <a:schemeClr val="accent1"/>
            </a:solidFill>
          </a:ln>
        </p:spPr>
      </p:pic>
    </p:spTree>
    <p:extLst>
      <p:ext uri="{BB962C8B-B14F-4D97-AF65-F5344CB8AC3E}">
        <p14:creationId xmlns:p14="http://schemas.microsoft.com/office/powerpoint/2010/main" val="13939720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9575" y="396874"/>
            <a:ext cx="5934075" cy="6189663"/>
          </a:xfrm>
        </p:spPr>
        <p:txBody>
          <a:bodyPr>
            <a:normAutofit fontScale="85000" lnSpcReduction="10000"/>
          </a:bodyPr>
          <a:lstStyle/>
          <a:p>
            <a:pPr marL="0" indent="0">
              <a:buNone/>
            </a:pPr>
            <a:r>
              <a:rPr lang="en-GB" b="1" dirty="0"/>
              <a:t>How can I change unhelpful thoughts?</a:t>
            </a:r>
          </a:p>
          <a:p>
            <a:pPr marL="0" indent="0">
              <a:buNone/>
            </a:pPr>
            <a:r>
              <a:rPr lang="en-GB" dirty="0"/>
              <a:t>Try putting things you can control in a tricky situation in a circle.  Filling up the circle with lots of ideas helps us to feel more in control which then can make us calmer.</a:t>
            </a:r>
          </a:p>
          <a:p>
            <a:pPr marL="0" indent="0">
              <a:buNone/>
            </a:pPr>
            <a:r>
              <a:rPr lang="en-GB" dirty="0"/>
              <a:t>Put things we cannot control on the outside.  We need to let go of these.  You might need to talk to your child about how to let go of them and strategies they can use for letting them go.  Give examples of what you do.  Model it in everyday life, for example ‘I’ve got a really tricky meeting to do tomorrow, so I’m going to make a to-do-list for the morning and then I won’t have to think about it anymore tonight’.</a:t>
            </a:r>
          </a:p>
          <a:p>
            <a:pPr marL="0" indent="0">
              <a:buNone/>
            </a:pPr>
            <a:r>
              <a:rPr lang="en-GB" dirty="0"/>
              <a:t>Drawing around your child’s hand or even their body on large paper can also be used for this, with things they can control in the middle and things they can’t on the outside.</a:t>
            </a:r>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00600" y="396874"/>
            <a:ext cx="3219899" cy="4210638"/>
          </a:xfrm>
          <a:prstGeom prst="rect">
            <a:avLst/>
          </a:prstGeom>
          <a:ln w="31750">
            <a:solidFill>
              <a:schemeClr val="accent1"/>
            </a:solidFill>
          </a:ln>
        </p:spPr>
      </p:pic>
      <p:pic>
        <p:nvPicPr>
          <p:cNvPr id="5" name="Picture 4"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63374" y="4254116"/>
            <a:ext cx="1947833" cy="2239345"/>
          </a:xfrm>
          <a:prstGeom prst="rect">
            <a:avLst/>
          </a:prstGeom>
          <a:ln w="25400">
            <a:solidFill>
              <a:schemeClr val="accent1"/>
            </a:solidFill>
          </a:ln>
        </p:spPr>
      </p:pic>
    </p:spTree>
    <p:extLst>
      <p:ext uri="{BB962C8B-B14F-4D97-AF65-F5344CB8AC3E}">
        <p14:creationId xmlns:p14="http://schemas.microsoft.com/office/powerpoint/2010/main" val="33191859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287" y="482600"/>
            <a:ext cx="8348663" cy="5975350"/>
          </a:xfrm>
        </p:spPr>
        <p:txBody>
          <a:bodyPr>
            <a:normAutofit fontScale="92500" lnSpcReduction="10000"/>
          </a:bodyPr>
          <a:lstStyle/>
          <a:p>
            <a:pPr marL="0" indent="0">
              <a:buNone/>
            </a:pPr>
            <a:r>
              <a:rPr lang="en-GB" b="1" dirty="0"/>
              <a:t>What do we mean by calm?</a:t>
            </a:r>
          </a:p>
          <a:p>
            <a:pPr marL="0" indent="0">
              <a:buNone/>
            </a:pPr>
            <a:r>
              <a:rPr lang="en-GB" dirty="0"/>
              <a:t>In the model of thoughts-feelings-behaviour-body reaction, our body reactions can be the best one to calm first.  This is because we often experience them early on when we feel anxious.  Also, if your child does not have the language to name their feelings, they can still often describe how their body feels.</a:t>
            </a:r>
          </a:p>
          <a:p>
            <a:pPr marL="0" indent="0">
              <a:buNone/>
            </a:pPr>
            <a:r>
              <a:rPr lang="en-GB" dirty="0"/>
              <a:t>When our body senses ‘danger’, it starts to react quicker so that it can deal with it.  This is the inbuilt body response – you might breathe quicker, pumping oxygen around your body quicker, which gives you additional energy.  But that additional energy can make us react quickly without thinking through the best response. </a:t>
            </a:r>
          </a:p>
          <a:p>
            <a:pPr marL="0" indent="0">
              <a:buNone/>
            </a:pPr>
            <a:r>
              <a:rPr lang="en-GB" dirty="0"/>
              <a:t>It is helpful if your child starts to recognise their anxious body reactions e.g. biting nails, sweating, fidgeting.  They need to then see that as a time to pause and think about their thoughts that are causing that reaction.  </a:t>
            </a:r>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77202" y="1793640"/>
            <a:ext cx="2919586" cy="2792647"/>
          </a:xfrm>
          <a:prstGeom prst="rect">
            <a:avLst/>
          </a:prstGeom>
        </p:spPr>
      </p:pic>
    </p:spTree>
    <p:extLst>
      <p:ext uri="{BB962C8B-B14F-4D97-AF65-F5344CB8AC3E}">
        <p14:creationId xmlns:p14="http://schemas.microsoft.com/office/powerpoint/2010/main" val="36018845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0188" y="401774"/>
            <a:ext cx="5523412" cy="3347267"/>
          </a:xfrm>
        </p:spPr>
        <p:txBody>
          <a:bodyPr/>
          <a:lstStyle/>
          <a:p>
            <a:pPr marL="0" indent="0">
              <a:buNone/>
            </a:pPr>
            <a:r>
              <a:rPr lang="en-GB" b="1" dirty="0"/>
              <a:t>Why mindfulness?</a:t>
            </a:r>
          </a:p>
          <a:p>
            <a:pPr marL="0" indent="0">
              <a:buNone/>
            </a:pPr>
            <a:r>
              <a:rPr lang="en-GB" dirty="0"/>
              <a:t>Mindfulness can help children to notice and observe their feelings and thoughts without judging them.  It isn’t about pushing the feeling away.  It is about stopping and having the time to recognise and accept how we feel.</a:t>
            </a:r>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1278" y="4210024"/>
            <a:ext cx="2321627" cy="2220686"/>
          </a:xfrm>
          <a:prstGeom prst="rect">
            <a:avLst/>
          </a:prstGeom>
        </p:spPr>
      </p:pic>
      <p:sp>
        <p:nvSpPr>
          <p:cNvPr id="5" name="Oval Callout 4"/>
          <p:cNvSpPr/>
          <p:nvPr/>
        </p:nvSpPr>
        <p:spPr>
          <a:xfrm>
            <a:off x="1705791" y="3429001"/>
            <a:ext cx="1959428" cy="640080"/>
          </a:xfrm>
          <a:prstGeom prst="wedgeEllipseCallout">
            <a:avLst>
              <a:gd name="adj1" fmla="val -38166"/>
              <a:gd name="adj2" fmla="val 97194"/>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I don’t want this …</a:t>
            </a:r>
          </a:p>
        </p:txBody>
      </p:sp>
      <p:pic>
        <p:nvPicPr>
          <p:cNvPr id="6" name="Picture 5"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36364" y="4277408"/>
            <a:ext cx="1949305" cy="2153302"/>
          </a:xfrm>
          <a:prstGeom prst="rect">
            <a:avLst/>
          </a:prstGeom>
        </p:spPr>
      </p:pic>
      <p:sp>
        <p:nvSpPr>
          <p:cNvPr id="7" name="Oval Callout 6"/>
          <p:cNvSpPr/>
          <p:nvPr/>
        </p:nvSpPr>
        <p:spPr>
          <a:xfrm>
            <a:off x="4742740" y="3224814"/>
            <a:ext cx="2486463" cy="3205896"/>
          </a:xfrm>
          <a:prstGeom prst="wedgeEllipseCallout">
            <a:avLst>
              <a:gd name="adj1" fmla="val -71499"/>
              <a:gd name="adj2" fmla="val 2388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Here comes that anxious feeling!  I don’t want it but I’m not going to struggle with it. I’m going to accept that’s how I feel.</a:t>
            </a:r>
          </a:p>
        </p:txBody>
      </p:sp>
      <p:sp>
        <p:nvSpPr>
          <p:cNvPr id="8" name="TextBox 7"/>
          <p:cNvSpPr txBox="1"/>
          <p:nvPr/>
        </p:nvSpPr>
        <p:spPr>
          <a:xfrm>
            <a:off x="7161821" y="305692"/>
            <a:ext cx="4454434" cy="3539430"/>
          </a:xfrm>
          <a:prstGeom prst="rect">
            <a:avLst/>
          </a:prstGeom>
          <a:noFill/>
          <a:ln w="25400">
            <a:solidFill>
              <a:schemeClr val="accent1">
                <a:shade val="50000"/>
              </a:schemeClr>
            </a:solidFill>
          </a:ln>
        </p:spPr>
        <p:txBody>
          <a:bodyPr wrap="square" rtlCol="0">
            <a:spAutoFit/>
          </a:bodyPr>
          <a:lstStyle/>
          <a:p>
            <a:r>
              <a:rPr lang="en-GB" sz="2800" b="1" dirty="0"/>
              <a:t>A mindfulness strategy …….</a:t>
            </a:r>
          </a:p>
          <a:p>
            <a:endParaRPr lang="en-GB" sz="2800" dirty="0"/>
          </a:p>
          <a:p>
            <a:r>
              <a:rPr lang="en-GB" sz="2800" dirty="0"/>
              <a:t>What 5 things can you see?</a:t>
            </a:r>
          </a:p>
          <a:p>
            <a:r>
              <a:rPr lang="en-GB" sz="2800" dirty="0"/>
              <a:t>What 4 things can you feel?</a:t>
            </a:r>
          </a:p>
          <a:p>
            <a:r>
              <a:rPr lang="en-GB" sz="2800" dirty="0"/>
              <a:t>What 3 things can you hear?</a:t>
            </a:r>
          </a:p>
          <a:p>
            <a:r>
              <a:rPr lang="en-GB" sz="2800" dirty="0"/>
              <a:t>What 2 things can you smell?</a:t>
            </a:r>
          </a:p>
          <a:p>
            <a:r>
              <a:rPr lang="en-GB" sz="2800" dirty="0"/>
              <a:t>What 1 thing can you taste?</a:t>
            </a:r>
          </a:p>
          <a:p>
            <a:r>
              <a:rPr lang="en-GB" sz="2800" dirty="0"/>
              <a:t>How are you feeling?</a:t>
            </a:r>
          </a:p>
        </p:txBody>
      </p:sp>
      <p:pic>
        <p:nvPicPr>
          <p:cNvPr id="9" name="Picture 8"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63919" y="4357824"/>
            <a:ext cx="2022190" cy="2072886"/>
          </a:xfrm>
          <a:prstGeom prst="rect">
            <a:avLst/>
          </a:prstGeom>
          <a:ln w="25400">
            <a:solidFill>
              <a:schemeClr val="accent1">
                <a:shade val="50000"/>
              </a:schemeClr>
            </a:solidFill>
          </a:ln>
        </p:spPr>
      </p:pic>
      <p:pic>
        <p:nvPicPr>
          <p:cNvPr id="10" name="Picture 9"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884417" y="4571999"/>
            <a:ext cx="2132946" cy="1544385"/>
          </a:xfrm>
          <a:prstGeom prst="rect">
            <a:avLst/>
          </a:prstGeom>
          <a:ln w="25400">
            <a:solidFill>
              <a:schemeClr val="accent1">
                <a:shade val="50000"/>
              </a:schemeClr>
            </a:solidFill>
          </a:ln>
        </p:spPr>
      </p:pic>
    </p:spTree>
    <p:extLst>
      <p:ext uri="{BB962C8B-B14F-4D97-AF65-F5344CB8AC3E}">
        <p14:creationId xmlns:p14="http://schemas.microsoft.com/office/powerpoint/2010/main" val="28456979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92163"/>
          </a:xfrm>
        </p:spPr>
        <p:txBody>
          <a:bodyPr/>
          <a:lstStyle/>
          <a:p>
            <a:r>
              <a:rPr lang="en-GB" b="1" dirty="0"/>
              <a:t>Other helpful websites and resources…</a:t>
            </a:r>
          </a:p>
        </p:txBody>
      </p:sp>
      <p:sp>
        <p:nvSpPr>
          <p:cNvPr id="3" name="Content Placeholder 2"/>
          <p:cNvSpPr>
            <a:spLocks noGrp="1"/>
          </p:cNvSpPr>
          <p:nvPr>
            <p:ph idx="1"/>
          </p:nvPr>
        </p:nvSpPr>
        <p:spPr>
          <a:xfrm>
            <a:off x="838200" y="1157288"/>
            <a:ext cx="10515600" cy="5019675"/>
          </a:xfrm>
        </p:spPr>
        <p:txBody>
          <a:bodyPr>
            <a:normAutofit lnSpcReduction="10000"/>
          </a:bodyPr>
          <a:lstStyle/>
          <a:p>
            <a:r>
              <a:rPr lang="en-GB" dirty="0">
                <a:hlinkClick r:id="rId2"/>
              </a:rPr>
              <a:t>www.shambhala.com/sittingstilllikeafrog/</a:t>
            </a:r>
            <a:r>
              <a:rPr lang="en-GB" dirty="0"/>
              <a:t> - guided ‘meditation’ for younger children</a:t>
            </a:r>
          </a:p>
          <a:p>
            <a:r>
              <a:rPr lang="en-GB" dirty="0"/>
              <a:t> </a:t>
            </a:r>
            <a:r>
              <a:rPr lang="en-GB" dirty="0" err="1"/>
              <a:t>Cbeebies</a:t>
            </a:r>
            <a:r>
              <a:rPr lang="en-GB" dirty="0"/>
              <a:t> – 7 ways to keep kids calm</a:t>
            </a:r>
          </a:p>
          <a:p>
            <a:r>
              <a:rPr lang="en-GB" dirty="0" err="1"/>
              <a:t>MyLife</a:t>
            </a:r>
            <a:r>
              <a:rPr lang="en-GB" dirty="0"/>
              <a:t> – calming app to download</a:t>
            </a:r>
          </a:p>
          <a:p>
            <a:r>
              <a:rPr lang="en-GB" dirty="0"/>
              <a:t>Save the Children – </a:t>
            </a:r>
            <a:r>
              <a:rPr lang="en-GB" dirty="0">
                <a:hlinkClick r:id="rId3"/>
              </a:rPr>
              <a:t>https://resourcecentre.savethechildren.net/library/stress-busters</a:t>
            </a:r>
            <a:r>
              <a:rPr lang="en-GB" dirty="0"/>
              <a:t> </a:t>
            </a:r>
          </a:p>
          <a:p>
            <a:r>
              <a:rPr lang="en-GB" dirty="0"/>
              <a:t>Anna Freud Centre website</a:t>
            </a:r>
          </a:p>
          <a:p>
            <a:r>
              <a:rPr lang="en-GB" dirty="0"/>
              <a:t>CAMHS website</a:t>
            </a:r>
          </a:p>
          <a:p>
            <a:r>
              <a:rPr lang="en-GB" dirty="0"/>
              <a:t>Headspace for Kids</a:t>
            </a:r>
          </a:p>
          <a:p>
            <a:r>
              <a:rPr lang="en-GB" dirty="0"/>
              <a:t>Smiling Mind app</a:t>
            </a:r>
          </a:p>
          <a:p>
            <a:r>
              <a:rPr lang="en-GB"/>
              <a:t>School website</a:t>
            </a:r>
            <a:endParaRPr lang="en-GB" dirty="0"/>
          </a:p>
        </p:txBody>
      </p:sp>
      <p:pic>
        <p:nvPicPr>
          <p:cNvPr id="4" name="Picture 3"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78302" y="4143375"/>
            <a:ext cx="2289977" cy="2276702"/>
          </a:xfrm>
          <a:prstGeom prst="rect">
            <a:avLst/>
          </a:prstGeom>
          <a:ln w="25400">
            <a:solidFill>
              <a:schemeClr val="accent1"/>
            </a:solidFill>
          </a:ln>
        </p:spPr>
      </p:pic>
    </p:spTree>
    <p:extLst>
      <p:ext uri="{BB962C8B-B14F-4D97-AF65-F5344CB8AC3E}">
        <p14:creationId xmlns:p14="http://schemas.microsoft.com/office/powerpoint/2010/main" val="37845143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304</TotalTime>
  <Words>1946</Words>
  <Application>Microsoft Office PowerPoint</Application>
  <PresentationFormat>Widescreen</PresentationFormat>
  <Paragraphs>148</Paragraphs>
  <Slides>18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Calibri</vt:lpstr>
      <vt:lpstr>Calibri Light</vt:lpstr>
      <vt:lpstr>Office Theme</vt:lpstr>
      <vt:lpstr>Supporting your child to manage their anxiety</vt:lpstr>
      <vt:lpstr>PowerPoint Presentation</vt:lpstr>
      <vt:lpstr>What are common fears and worries?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Other helpful websites and resources…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Supporting your child to manage their anxiety</dc:title>
  <dc:creator>claire.sambles</dc:creator>
  <cp:lastModifiedBy>claire.sambles</cp:lastModifiedBy>
  <cp:revision>34</cp:revision>
  <dcterms:created xsi:type="dcterms:W3CDTF">2021-01-27T13:42:43Z</dcterms:created>
  <dcterms:modified xsi:type="dcterms:W3CDTF">2021-05-17T09:00:29Z</dcterms:modified>
</cp:coreProperties>
</file>