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handoutMasterIdLst>
    <p:handoutMasterId r:id="rId22"/>
  </p:handoutMasterIdLst>
  <p:sldIdLst>
    <p:sldId id="256" r:id="rId2"/>
    <p:sldId id="264" r:id="rId3"/>
    <p:sldId id="269" r:id="rId4"/>
    <p:sldId id="258" r:id="rId5"/>
    <p:sldId id="259" r:id="rId6"/>
    <p:sldId id="261" r:id="rId7"/>
    <p:sldId id="263" r:id="rId8"/>
    <p:sldId id="274" r:id="rId9"/>
    <p:sldId id="276" r:id="rId10"/>
    <p:sldId id="262" r:id="rId11"/>
    <p:sldId id="273" r:id="rId12"/>
    <p:sldId id="270" r:id="rId13"/>
    <p:sldId id="277" r:id="rId14"/>
    <p:sldId id="267" r:id="rId15"/>
    <p:sldId id="278" r:id="rId16"/>
    <p:sldId id="268" r:id="rId17"/>
    <p:sldId id="279" r:id="rId18"/>
    <p:sldId id="271" r:id="rId19"/>
    <p:sldId id="272" r:id="rId20"/>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4660"/>
  </p:normalViewPr>
  <p:slideViewPr>
    <p:cSldViewPr>
      <p:cViewPr varScale="1">
        <p:scale>
          <a:sx n="69" d="100"/>
          <a:sy n="69" d="100"/>
        </p:scale>
        <p:origin x="1398" y="66"/>
      </p:cViewPr>
      <p:guideLst>
        <p:guide orient="horz" pos="2160"/>
        <p:guide pos="2880"/>
      </p:guideLst>
    </p:cSldViewPr>
  </p:slideViewPr>
  <p:notesTextViewPr>
    <p:cViewPr>
      <p:scale>
        <a:sx n="1" d="1"/>
        <a:sy n="1" d="1"/>
      </p:scale>
      <p:origin x="0" y="0"/>
    </p:cViewPr>
  </p:notesTextViewPr>
  <p:sorterViewPr>
    <p:cViewPr>
      <p:scale>
        <a:sx n="100" d="100"/>
        <a:sy n="100" d="100"/>
      </p:scale>
      <p:origin x="0" y="15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8B5F263-AEA0-4594-B8E0-A9CE5FA78271}" type="datetimeFigureOut">
              <a:rPr lang="en-GB" smtClean="0"/>
              <a:t>24/09/2018</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4BE0C92E-4715-4EF9-9B08-641FC3701A57}" type="slidenum">
              <a:rPr lang="en-GB" smtClean="0"/>
              <a:t>‹#›</a:t>
            </a:fld>
            <a:endParaRPr lang="en-GB"/>
          </a:p>
        </p:txBody>
      </p:sp>
    </p:spTree>
    <p:extLst>
      <p:ext uri="{BB962C8B-B14F-4D97-AF65-F5344CB8AC3E}">
        <p14:creationId xmlns:p14="http://schemas.microsoft.com/office/powerpoint/2010/main" val="3803239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ACF546C0-53CA-479C-A752-0C90683C51EC}" type="datetimeFigureOut">
              <a:rPr lang="en-GB" smtClean="0"/>
              <a:t>24/09/2018</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4AA5619-B9AC-4A2F-8A9B-0697C7D72824}" type="slidenum">
              <a:rPr lang="en-GB" smtClean="0"/>
              <a:t>‹#›</a:t>
            </a:fld>
            <a:endParaRPr lang="en-GB"/>
          </a:p>
        </p:txBody>
      </p:sp>
    </p:spTree>
    <p:extLst>
      <p:ext uri="{BB962C8B-B14F-4D97-AF65-F5344CB8AC3E}">
        <p14:creationId xmlns:p14="http://schemas.microsoft.com/office/powerpoint/2010/main" val="2331382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D2910CC-1B84-4AE3-AB28-C83E44BC0E08}"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BAE13B-B853-401A-A0BD-35A576CF5549}"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075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2910CC-1B84-4AE3-AB28-C83E44BC0E08}"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2910842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D2910CC-1B84-4AE3-AB28-C83E44BC0E08}"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BAE13B-B853-401A-A0BD-35A576CF5549}"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607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D2910CC-1B84-4AE3-AB28-C83E44BC0E08}"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1329667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D2910CC-1B84-4AE3-AB28-C83E44BC0E08}"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2875387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D2910CC-1B84-4AE3-AB28-C83E44BC0E08}"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331137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2910CC-1B84-4AE3-AB28-C83E44BC0E08}"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165680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D2910CC-1B84-4AE3-AB28-C83E44BC0E08}"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1346553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FD2910CC-1B84-4AE3-AB28-C83E44BC0E08}"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BAE13B-B853-401A-A0BD-35A576CF5549}"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1935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2910CC-1B84-4AE3-AB28-C83E44BC0E08}"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BAE13B-B853-401A-A0BD-35A576CF5549}" type="slidenum">
              <a:rPr lang="en-GB" smtClean="0"/>
              <a:t>‹#›</a:t>
            </a:fld>
            <a:endParaRPr lang="en-GB"/>
          </a:p>
        </p:txBody>
      </p:sp>
    </p:spTree>
    <p:extLst>
      <p:ext uri="{BB962C8B-B14F-4D97-AF65-F5344CB8AC3E}">
        <p14:creationId xmlns:p14="http://schemas.microsoft.com/office/powerpoint/2010/main" val="1643405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2910CC-1B84-4AE3-AB28-C83E44BC0E08}"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BAE13B-B853-401A-A0BD-35A576CF5549}"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4573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D2910CC-1B84-4AE3-AB28-C83E44BC0E08}" type="datetimeFigureOut">
              <a:rPr lang="en-GB" smtClean="0"/>
              <a:t>24/09/2018</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8BAE13B-B853-401A-A0BD-35A576CF5549}"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6755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5" y="8853"/>
            <a:ext cx="7772400" cy="1470025"/>
          </a:xfrm>
        </p:spPr>
        <p:txBody>
          <a:bodyPr/>
          <a:lstStyle/>
          <a:p>
            <a:r>
              <a:rPr lang="en-GB" dirty="0" err="1">
                <a:solidFill>
                  <a:schemeClr val="tx2"/>
                </a:solidFill>
              </a:rPr>
              <a:t>Botley</a:t>
            </a:r>
            <a:r>
              <a:rPr lang="en-GB" dirty="0">
                <a:solidFill>
                  <a:schemeClr val="tx2"/>
                </a:solidFill>
              </a:rPr>
              <a:t> C of E Primary School</a:t>
            </a:r>
          </a:p>
        </p:txBody>
      </p:sp>
      <p:sp>
        <p:nvSpPr>
          <p:cNvPr id="3" name="Subtitle 2"/>
          <p:cNvSpPr>
            <a:spLocks noGrp="1"/>
          </p:cNvSpPr>
          <p:nvPr>
            <p:ph type="subTitle" idx="1"/>
          </p:nvPr>
        </p:nvSpPr>
        <p:spPr>
          <a:xfrm>
            <a:off x="1331640" y="5895787"/>
            <a:ext cx="6400800" cy="697632"/>
          </a:xfrm>
        </p:spPr>
        <p:txBody>
          <a:bodyPr>
            <a:normAutofit lnSpcReduction="10000"/>
          </a:bodyPr>
          <a:lstStyle/>
          <a:p>
            <a:r>
              <a:rPr lang="en-GB" sz="4000" dirty="0">
                <a:solidFill>
                  <a:schemeClr val="tx2"/>
                </a:solidFill>
              </a:rPr>
              <a:t>Windmill Hill 2018</a:t>
            </a:r>
          </a:p>
        </p:txBody>
      </p:sp>
      <p:pic>
        <p:nvPicPr>
          <p:cNvPr id="3078" name="Picture 6" descr="http://www.leisureopportunities.co.uk/images/090109-pg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987" y="1496194"/>
            <a:ext cx="5979576" cy="4365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77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022875"/>
          </a:xfrm>
        </p:spPr>
        <p:txBody>
          <a:bodyPr>
            <a:normAutofit/>
          </a:bodyPr>
          <a:lstStyle/>
          <a:p>
            <a:pPr algn="ctr"/>
            <a:r>
              <a:rPr lang="en-GB" sz="4000" b="1" u="sng" dirty="0"/>
              <a:t>Staffing</a:t>
            </a:r>
          </a:p>
        </p:txBody>
      </p:sp>
      <p:sp>
        <p:nvSpPr>
          <p:cNvPr id="3" name="Content Placeholder 2"/>
          <p:cNvSpPr>
            <a:spLocks noGrp="1"/>
          </p:cNvSpPr>
          <p:nvPr>
            <p:ph idx="1"/>
          </p:nvPr>
        </p:nvSpPr>
        <p:spPr>
          <a:xfrm>
            <a:off x="0" y="1388001"/>
            <a:ext cx="9144000" cy="4525963"/>
          </a:xfrm>
        </p:spPr>
        <p:txBody>
          <a:bodyPr>
            <a:noAutofit/>
          </a:bodyPr>
          <a:lstStyle/>
          <a:p>
            <a:pPr marL="0" indent="0" algn="ctr">
              <a:buNone/>
            </a:pPr>
            <a:r>
              <a:rPr lang="en-GB" sz="4000" dirty="0"/>
              <a:t>Miss Stanton  Mrs Troup </a:t>
            </a:r>
          </a:p>
          <a:p>
            <a:pPr marL="0" indent="0" algn="ctr">
              <a:buNone/>
            </a:pPr>
            <a:r>
              <a:rPr lang="en-GB" sz="4000" dirty="0"/>
              <a:t>Mrs Grist/Mrs Bundy </a:t>
            </a:r>
          </a:p>
          <a:p>
            <a:pPr marL="0" indent="0" algn="ctr">
              <a:buNone/>
            </a:pPr>
            <a:r>
              <a:rPr lang="en-GB" sz="4000" dirty="0"/>
              <a:t>Mrs </a:t>
            </a:r>
            <a:r>
              <a:rPr lang="en-GB" sz="4000" dirty="0" err="1"/>
              <a:t>Willcock</a:t>
            </a:r>
            <a:r>
              <a:rPr lang="en-GB" sz="4000" dirty="0"/>
              <a:t> Mrs Ellery </a:t>
            </a:r>
            <a:r>
              <a:rPr lang="en-GB" sz="4000" dirty="0" smtClean="0"/>
              <a:t>  Miss Wilson</a:t>
            </a:r>
            <a:endParaRPr lang="en-GB" sz="4000" dirty="0"/>
          </a:p>
          <a:p>
            <a:pPr marL="0" indent="0" algn="ctr">
              <a:buNone/>
            </a:pPr>
            <a:r>
              <a:rPr lang="en-GB" sz="4000" dirty="0"/>
              <a:t>Mr </a:t>
            </a:r>
            <a:r>
              <a:rPr lang="en-GB" sz="4000" dirty="0" err="1"/>
              <a:t>Cooil</a:t>
            </a:r>
            <a:r>
              <a:rPr lang="en-GB" sz="4000" dirty="0"/>
              <a:t>   Mr Rowles   Mr </a:t>
            </a:r>
            <a:r>
              <a:rPr lang="en-GB" sz="4000" dirty="0" err="1" smtClean="0"/>
              <a:t>Poore</a:t>
            </a:r>
            <a:r>
              <a:rPr lang="en-GB" sz="4000" dirty="0" smtClean="0"/>
              <a:t> </a:t>
            </a:r>
          </a:p>
          <a:p>
            <a:pPr marL="0" indent="0" algn="ctr">
              <a:buNone/>
            </a:pPr>
            <a:endParaRPr lang="en-GB" sz="4000" dirty="0"/>
          </a:p>
          <a:p>
            <a:pPr marL="0" indent="0" algn="ctr">
              <a:buNone/>
            </a:pPr>
            <a:r>
              <a:rPr lang="en-GB" sz="4000" dirty="0">
                <a:solidFill>
                  <a:srgbClr val="7030A0"/>
                </a:solidFill>
              </a:rPr>
              <a:t>The children will be put in activity groups and will be supervised by Botley Staff at all times, as well as by the PGL Leaders.</a:t>
            </a:r>
          </a:p>
        </p:txBody>
      </p:sp>
    </p:spTree>
    <p:extLst>
      <p:ext uri="{BB962C8B-B14F-4D97-AF65-F5344CB8AC3E}">
        <p14:creationId xmlns:p14="http://schemas.microsoft.com/office/powerpoint/2010/main" val="3222151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u="sng" dirty="0" smtClean="0"/>
              <a:t>Peace of mind </a:t>
            </a:r>
            <a:endParaRPr lang="en-GB" sz="4800" b="1" u="sng" dirty="0"/>
          </a:p>
        </p:txBody>
      </p:sp>
      <p:sp>
        <p:nvSpPr>
          <p:cNvPr id="3" name="Content Placeholder 2"/>
          <p:cNvSpPr>
            <a:spLocks noGrp="1"/>
          </p:cNvSpPr>
          <p:nvPr>
            <p:ph idx="1"/>
          </p:nvPr>
        </p:nvSpPr>
        <p:spPr>
          <a:xfrm>
            <a:off x="743121" y="1700808"/>
            <a:ext cx="8149359" cy="4023360"/>
          </a:xfrm>
        </p:spPr>
        <p:txBody>
          <a:bodyPr>
            <a:noAutofit/>
          </a:bodyPr>
          <a:lstStyle/>
          <a:p>
            <a:pPr algn="ctr"/>
            <a:r>
              <a:rPr lang="en-GB" sz="4800" dirty="0"/>
              <a:t>All PGL staff are DSB checked</a:t>
            </a:r>
          </a:p>
          <a:p>
            <a:pPr algn="ctr"/>
            <a:r>
              <a:rPr lang="en-GB" sz="4800" dirty="0"/>
              <a:t>All PGL staff are First Aid trained</a:t>
            </a:r>
          </a:p>
          <a:p>
            <a:pPr algn="ctr"/>
            <a:r>
              <a:rPr lang="en-GB" sz="4800" dirty="0"/>
              <a:t>All PGL staff are trained to a very high standard for the specific activities that they lead.</a:t>
            </a:r>
          </a:p>
        </p:txBody>
      </p:sp>
    </p:spTree>
    <p:extLst>
      <p:ext uri="{BB962C8B-B14F-4D97-AF65-F5344CB8AC3E}">
        <p14:creationId xmlns:p14="http://schemas.microsoft.com/office/powerpoint/2010/main" val="967681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32849"/>
            <a:ext cx="4591422" cy="831626"/>
          </a:xfrm>
        </p:spPr>
        <p:txBody>
          <a:bodyPr>
            <a:normAutofit/>
          </a:bodyPr>
          <a:lstStyle/>
          <a:p>
            <a:r>
              <a:rPr lang="en-GB" sz="4000" b="1" u="sng" dirty="0">
                <a:solidFill>
                  <a:schemeClr val="tx2"/>
                </a:solidFill>
              </a:rPr>
              <a:t>Accommodation</a:t>
            </a:r>
          </a:p>
        </p:txBody>
      </p:sp>
      <p:sp>
        <p:nvSpPr>
          <p:cNvPr id="3" name="Content Placeholder 2"/>
          <p:cNvSpPr>
            <a:spLocks noGrp="1"/>
          </p:cNvSpPr>
          <p:nvPr>
            <p:ph idx="1"/>
          </p:nvPr>
        </p:nvSpPr>
        <p:spPr>
          <a:xfrm>
            <a:off x="251520" y="1872706"/>
            <a:ext cx="7886700" cy="4351338"/>
          </a:xfrm>
        </p:spPr>
        <p:txBody>
          <a:bodyPr>
            <a:normAutofit fontScale="85000" lnSpcReduction="10000"/>
          </a:bodyPr>
          <a:lstStyle/>
          <a:p>
            <a:r>
              <a:rPr lang="en-GB" sz="4000" dirty="0">
                <a:solidFill>
                  <a:schemeClr val="tx2"/>
                </a:solidFill>
              </a:rPr>
              <a:t>Lodges with en suite </a:t>
            </a:r>
            <a:r>
              <a:rPr lang="en-GB" sz="4000" dirty="0" smtClean="0">
                <a:solidFill>
                  <a:schemeClr val="tx2"/>
                </a:solidFill>
              </a:rPr>
              <a:t>rooms, sleeping </a:t>
            </a:r>
            <a:r>
              <a:rPr lang="en-GB" sz="4000" dirty="0">
                <a:solidFill>
                  <a:schemeClr val="tx2"/>
                </a:solidFill>
              </a:rPr>
              <a:t>5-6 children.</a:t>
            </a:r>
          </a:p>
          <a:p>
            <a:r>
              <a:rPr lang="en-GB" sz="4000" dirty="0">
                <a:solidFill>
                  <a:schemeClr val="tx2"/>
                </a:solidFill>
              </a:rPr>
              <a:t>Full central heating.</a:t>
            </a:r>
          </a:p>
          <a:p>
            <a:r>
              <a:rPr lang="en-GB" sz="4000" dirty="0">
                <a:solidFill>
                  <a:schemeClr val="tx2"/>
                </a:solidFill>
              </a:rPr>
              <a:t>Mixture of bunk beds and </a:t>
            </a:r>
            <a:r>
              <a:rPr lang="en-GB" sz="4000" dirty="0" smtClean="0">
                <a:solidFill>
                  <a:schemeClr val="tx2"/>
                </a:solidFill>
              </a:rPr>
              <a:t>single </a:t>
            </a:r>
            <a:r>
              <a:rPr lang="en-GB" sz="4000" dirty="0">
                <a:solidFill>
                  <a:schemeClr val="tx2"/>
                </a:solidFill>
              </a:rPr>
              <a:t>beds.</a:t>
            </a:r>
          </a:p>
          <a:p>
            <a:r>
              <a:rPr lang="en-GB" sz="4000" dirty="0">
                <a:solidFill>
                  <a:schemeClr val="tx2"/>
                </a:solidFill>
              </a:rPr>
              <a:t>Fully locking doors.</a:t>
            </a:r>
          </a:p>
          <a:p>
            <a:r>
              <a:rPr lang="en-GB" sz="4000" dirty="0">
                <a:solidFill>
                  <a:schemeClr val="tx2"/>
                </a:solidFill>
              </a:rPr>
              <a:t>Separate twin teachers rooms </a:t>
            </a:r>
            <a:r>
              <a:rPr lang="en-GB" sz="4000" dirty="0" smtClean="0">
                <a:solidFill>
                  <a:schemeClr val="tx2"/>
                </a:solidFill>
              </a:rPr>
              <a:t>next </a:t>
            </a:r>
            <a:r>
              <a:rPr lang="en-GB" sz="4000" dirty="0">
                <a:solidFill>
                  <a:schemeClr val="tx2"/>
                </a:solidFill>
              </a:rPr>
              <a:t>to children’s </a:t>
            </a:r>
            <a:r>
              <a:rPr lang="en-GB" sz="4000" dirty="0" smtClean="0">
                <a:solidFill>
                  <a:schemeClr val="tx2"/>
                </a:solidFill>
              </a:rPr>
              <a:t>rooms. </a:t>
            </a:r>
          </a:p>
          <a:p>
            <a:r>
              <a:rPr lang="en-GB" sz="4000" dirty="0" smtClean="0">
                <a:solidFill>
                  <a:srgbClr val="00B050"/>
                </a:solidFill>
              </a:rPr>
              <a:t>Children will find out their rooms this week.</a:t>
            </a:r>
            <a:endParaRPr lang="en-GB" dirty="0">
              <a:solidFill>
                <a:srgbClr val="00B050"/>
              </a:solidFill>
            </a:endParaRPr>
          </a:p>
          <a:p>
            <a:pPr marL="0" indent="0">
              <a:buNone/>
            </a:pPr>
            <a:endParaRPr lang="en-GB" dirty="0"/>
          </a:p>
        </p:txBody>
      </p:sp>
      <p:pic>
        <p:nvPicPr>
          <p:cNvPr id="6" name="Picture 5"/>
          <p:cNvPicPr>
            <a:picLocks noChangeAspect="1"/>
          </p:cNvPicPr>
          <p:nvPr/>
        </p:nvPicPr>
        <p:blipFill>
          <a:blip r:embed="rId2"/>
          <a:stretch>
            <a:fillRect/>
          </a:stretch>
        </p:blipFill>
        <p:spPr>
          <a:xfrm>
            <a:off x="3864084" y="38323"/>
            <a:ext cx="5257143" cy="1590476"/>
          </a:xfrm>
          <a:prstGeom prst="rect">
            <a:avLst/>
          </a:prstGeom>
        </p:spPr>
      </p:pic>
    </p:spTree>
    <p:extLst>
      <p:ext uri="{BB962C8B-B14F-4D97-AF65-F5344CB8AC3E}">
        <p14:creationId xmlns:p14="http://schemas.microsoft.com/office/powerpoint/2010/main" val="3181410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183" y="436717"/>
            <a:ext cx="2736304" cy="182420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 name="Title 1"/>
          <p:cNvSpPr>
            <a:spLocks noGrp="1"/>
          </p:cNvSpPr>
          <p:nvPr>
            <p:ph type="title"/>
          </p:nvPr>
        </p:nvSpPr>
        <p:spPr>
          <a:xfrm>
            <a:off x="467544" y="45297"/>
            <a:ext cx="7886700" cy="1007440"/>
          </a:xfrm>
        </p:spPr>
        <p:txBody>
          <a:bodyPr>
            <a:normAutofit/>
          </a:bodyPr>
          <a:lstStyle/>
          <a:p>
            <a:r>
              <a:rPr lang="en-GB" sz="4000" b="1" u="sng" dirty="0">
                <a:solidFill>
                  <a:schemeClr val="tx2"/>
                </a:solidFill>
              </a:rPr>
              <a:t>Day Time Activities</a:t>
            </a:r>
          </a:p>
        </p:txBody>
      </p:sp>
      <p:sp>
        <p:nvSpPr>
          <p:cNvPr id="3" name="Content Placeholder 2"/>
          <p:cNvSpPr>
            <a:spLocks noGrp="1"/>
          </p:cNvSpPr>
          <p:nvPr>
            <p:ph idx="1"/>
          </p:nvPr>
        </p:nvSpPr>
        <p:spPr>
          <a:xfrm>
            <a:off x="179512" y="989302"/>
            <a:ext cx="7886700" cy="4351338"/>
          </a:xfrm>
        </p:spPr>
        <p:txBody>
          <a:bodyPr>
            <a:noAutofit/>
          </a:bodyPr>
          <a:lstStyle/>
          <a:p>
            <a:pPr marL="0" indent="0">
              <a:buNone/>
            </a:pPr>
            <a:r>
              <a:rPr lang="en-GB" sz="4400" dirty="0">
                <a:solidFill>
                  <a:schemeClr val="tx2"/>
                </a:solidFill>
              </a:rPr>
              <a:t>Abseiling              </a:t>
            </a:r>
            <a:r>
              <a:rPr lang="en-GB" sz="4400" dirty="0" err="1">
                <a:solidFill>
                  <a:schemeClr val="tx2"/>
                </a:solidFill>
              </a:rPr>
              <a:t>Aeroball</a:t>
            </a:r>
            <a:endParaRPr lang="en-GB" sz="4400" dirty="0">
              <a:solidFill>
                <a:schemeClr val="tx2"/>
              </a:solidFill>
            </a:endParaRPr>
          </a:p>
          <a:p>
            <a:pPr marL="0" indent="0">
              <a:buNone/>
            </a:pPr>
            <a:r>
              <a:rPr lang="en-GB" sz="4400" dirty="0">
                <a:solidFill>
                  <a:schemeClr val="tx2"/>
                </a:solidFill>
              </a:rPr>
              <a:t>All Aboard     Tunnel Trail</a:t>
            </a:r>
          </a:p>
          <a:p>
            <a:pPr marL="0" indent="0">
              <a:buNone/>
            </a:pPr>
            <a:r>
              <a:rPr lang="en-GB" sz="4400" dirty="0">
                <a:solidFill>
                  <a:schemeClr val="tx2"/>
                </a:solidFill>
              </a:rPr>
              <a:t>Climbing  	Giant Swing</a:t>
            </a:r>
          </a:p>
          <a:p>
            <a:pPr marL="0" indent="0">
              <a:buNone/>
            </a:pPr>
            <a:r>
              <a:rPr lang="en-GB" sz="4400" dirty="0">
                <a:solidFill>
                  <a:schemeClr val="tx2"/>
                </a:solidFill>
              </a:rPr>
              <a:t>Orienteering Problem Solving</a:t>
            </a:r>
          </a:p>
          <a:p>
            <a:pPr marL="0" indent="0">
              <a:buNone/>
            </a:pPr>
            <a:r>
              <a:rPr lang="en-GB" sz="4400" dirty="0">
                <a:solidFill>
                  <a:schemeClr val="tx2"/>
                </a:solidFill>
              </a:rPr>
              <a:t>Raft Building	Sensory Trail	</a:t>
            </a:r>
          </a:p>
          <a:p>
            <a:pPr marL="0" indent="0">
              <a:buNone/>
            </a:pPr>
            <a:r>
              <a:rPr lang="en-GB" sz="4400" dirty="0">
                <a:solidFill>
                  <a:schemeClr val="tx2"/>
                </a:solidFill>
              </a:rPr>
              <a:t>Trapeze    Zip Wire   Fencing</a:t>
            </a:r>
          </a:p>
          <a:p>
            <a:pPr marL="0" indent="0">
              <a:buNone/>
            </a:pPr>
            <a:r>
              <a:rPr lang="en-GB" sz="4400" dirty="0">
                <a:solidFill>
                  <a:schemeClr val="tx2"/>
                </a:solidFill>
              </a:rPr>
              <a:t>Challenge Course</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9121" y="3941616"/>
            <a:ext cx="1865366" cy="279804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074791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u="sng" dirty="0">
                <a:solidFill>
                  <a:schemeClr val="tx2"/>
                </a:solidFill>
              </a:rPr>
              <a:t>Evening Activities</a:t>
            </a:r>
          </a:p>
        </p:txBody>
      </p:sp>
      <p:sp>
        <p:nvSpPr>
          <p:cNvPr id="3" name="Content Placeholder 2"/>
          <p:cNvSpPr>
            <a:spLocks noGrp="1"/>
          </p:cNvSpPr>
          <p:nvPr>
            <p:ph idx="1"/>
          </p:nvPr>
        </p:nvSpPr>
        <p:spPr>
          <a:xfrm>
            <a:off x="264030" y="1467558"/>
            <a:ext cx="7886700" cy="5489834"/>
          </a:xfrm>
        </p:spPr>
        <p:txBody>
          <a:bodyPr>
            <a:normAutofit fontScale="77500" lnSpcReduction="20000"/>
          </a:bodyPr>
          <a:lstStyle/>
          <a:p>
            <a:endParaRPr lang="en-GB" sz="4400" dirty="0" smtClean="0">
              <a:solidFill>
                <a:schemeClr val="tx2"/>
              </a:solidFill>
            </a:endParaRPr>
          </a:p>
          <a:p>
            <a:r>
              <a:rPr lang="en-GB" sz="4400" dirty="0" smtClean="0">
                <a:solidFill>
                  <a:schemeClr val="tx2"/>
                </a:solidFill>
              </a:rPr>
              <a:t>Camp Fire</a:t>
            </a:r>
            <a:endParaRPr lang="en-GB" sz="4400" dirty="0">
              <a:solidFill>
                <a:schemeClr val="tx2"/>
              </a:solidFill>
            </a:endParaRPr>
          </a:p>
          <a:p>
            <a:r>
              <a:rPr lang="en-GB" sz="4400" dirty="0" smtClean="0">
                <a:solidFill>
                  <a:schemeClr val="tx2"/>
                </a:solidFill>
              </a:rPr>
              <a:t>Passport to the world</a:t>
            </a:r>
            <a:endParaRPr lang="en-GB" sz="4400" dirty="0">
              <a:solidFill>
                <a:schemeClr val="tx2"/>
              </a:solidFill>
            </a:endParaRPr>
          </a:p>
          <a:p>
            <a:r>
              <a:rPr lang="en-GB" sz="4400" dirty="0" smtClean="0">
                <a:solidFill>
                  <a:schemeClr val="tx2"/>
                </a:solidFill>
              </a:rPr>
              <a:t>Ambush</a:t>
            </a:r>
            <a:endParaRPr lang="en-GB" sz="4400" dirty="0">
              <a:solidFill>
                <a:schemeClr val="tx2"/>
              </a:solidFill>
            </a:endParaRPr>
          </a:p>
          <a:p>
            <a:r>
              <a:rPr lang="en-GB" sz="4400" dirty="0" smtClean="0">
                <a:solidFill>
                  <a:schemeClr val="tx2"/>
                </a:solidFill>
              </a:rPr>
              <a:t>Disco</a:t>
            </a:r>
          </a:p>
          <a:p>
            <a:endParaRPr lang="en-GB" sz="4400" dirty="0">
              <a:solidFill>
                <a:schemeClr val="tx2"/>
              </a:solidFill>
            </a:endParaRPr>
          </a:p>
          <a:p>
            <a:pPr marL="0" indent="0">
              <a:buNone/>
            </a:pPr>
            <a:endParaRPr lang="en-GB" sz="4400" dirty="0" smtClean="0">
              <a:solidFill>
                <a:schemeClr val="tx2"/>
              </a:solidFill>
            </a:endParaRPr>
          </a:p>
          <a:p>
            <a:pPr marL="0" indent="0">
              <a:buNone/>
            </a:pPr>
            <a:endParaRPr lang="en-GB" sz="4400" dirty="0" smtClean="0">
              <a:solidFill>
                <a:schemeClr val="tx2"/>
              </a:solidFill>
            </a:endParaRPr>
          </a:p>
          <a:p>
            <a:pPr marL="0" indent="0">
              <a:buNone/>
            </a:pPr>
            <a:r>
              <a:rPr lang="en-GB" sz="4400" dirty="0" smtClean="0">
                <a:solidFill>
                  <a:schemeClr val="tx2"/>
                </a:solidFill>
              </a:rPr>
              <a:t>Start at 7:00 and usually last until </a:t>
            </a:r>
          </a:p>
          <a:p>
            <a:pPr marL="0" indent="0">
              <a:buNone/>
            </a:pPr>
            <a:r>
              <a:rPr lang="en-GB" sz="4400" dirty="0" smtClean="0">
                <a:solidFill>
                  <a:schemeClr val="tx2"/>
                </a:solidFill>
              </a:rPr>
              <a:t>Around 8:30</a:t>
            </a:r>
            <a:endParaRPr lang="en-GB" sz="4400" dirty="0">
              <a:solidFill>
                <a:schemeClr val="tx2"/>
              </a:solidFill>
            </a:endParaRP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0152" y="365126"/>
            <a:ext cx="2939818" cy="22048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13745" y="2793121"/>
            <a:ext cx="3240360" cy="243027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071925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10" y="1"/>
            <a:ext cx="7886700" cy="1124744"/>
          </a:xfrm>
        </p:spPr>
        <p:txBody>
          <a:bodyPr>
            <a:normAutofit/>
          </a:bodyPr>
          <a:lstStyle/>
          <a:p>
            <a:r>
              <a:rPr lang="en-GB" sz="4000" b="1" u="sng" dirty="0">
                <a:solidFill>
                  <a:schemeClr val="tx2"/>
                </a:solidFill>
              </a:rPr>
              <a:t>Food</a:t>
            </a:r>
          </a:p>
        </p:txBody>
      </p:sp>
      <p:sp>
        <p:nvSpPr>
          <p:cNvPr id="3" name="Content Placeholder 2"/>
          <p:cNvSpPr>
            <a:spLocks noGrp="1"/>
          </p:cNvSpPr>
          <p:nvPr>
            <p:ph idx="1"/>
          </p:nvPr>
        </p:nvSpPr>
        <p:spPr>
          <a:xfrm>
            <a:off x="539552" y="980728"/>
            <a:ext cx="8482136" cy="4525963"/>
          </a:xfrm>
        </p:spPr>
        <p:txBody>
          <a:bodyPr>
            <a:normAutofit/>
          </a:bodyPr>
          <a:lstStyle/>
          <a:p>
            <a:r>
              <a:rPr lang="en-GB" sz="4000" dirty="0">
                <a:solidFill>
                  <a:schemeClr val="tx2"/>
                </a:solidFill>
              </a:rPr>
              <a:t>3 meals a day</a:t>
            </a:r>
          </a:p>
          <a:p>
            <a:r>
              <a:rPr lang="en-GB" sz="4000" dirty="0">
                <a:solidFill>
                  <a:schemeClr val="tx2"/>
                </a:solidFill>
              </a:rPr>
              <a:t>Choice of foods from a wide selection.</a:t>
            </a:r>
          </a:p>
          <a:p>
            <a:r>
              <a:rPr lang="en-GB" sz="4000" dirty="0">
                <a:solidFill>
                  <a:schemeClr val="tx2"/>
                </a:solidFill>
              </a:rPr>
              <a:t>Salad bar at lunch and dinner</a:t>
            </a:r>
          </a:p>
          <a:p>
            <a:r>
              <a:rPr lang="en-GB" sz="4000" dirty="0">
                <a:solidFill>
                  <a:schemeClr val="tx2"/>
                </a:solidFill>
              </a:rPr>
              <a:t>Tuck shop opportunity once during the week</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3861048"/>
            <a:ext cx="3203848" cy="24028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616" y="4221088"/>
            <a:ext cx="3059832" cy="22895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659341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420888"/>
            <a:ext cx="7886700" cy="1325563"/>
          </a:xfrm>
        </p:spPr>
        <p:txBody>
          <a:bodyPr>
            <a:noAutofit/>
          </a:bodyPr>
          <a:lstStyle/>
          <a:p>
            <a:pPr algn="ctr"/>
            <a:r>
              <a:rPr lang="en-GB" sz="4000" u="sng" dirty="0"/>
              <a:t>Outward Journey</a:t>
            </a:r>
            <a:br>
              <a:rPr lang="en-GB" sz="4000" u="sng" dirty="0"/>
            </a:br>
            <a:r>
              <a:rPr lang="en-GB" sz="4000" dirty="0"/>
              <a:t/>
            </a:r>
            <a:br>
              <a:rPr lang="en-GB" sz="4000" dirty="0"/>
            </a:br>
            <a:r>
              <a:rPr lang="en-GB" sz="4000" dirty="0"/>
              <a:t>This year, we will be leaving, at 11.00am , as we will be having  a lunch stop on the way. </a:t>
            </a:r>
            <a:br>
              <a:rPr lang="en-GB" sz="4000" dirty="0"/>
            </a:br>
            <a:r>
              <a:rPr lang="en-GB" sz="4000" dirty="0"/>
              <a:t>This means your children need to be in school at </a:t>
            </a:r>
            <a:r>
              <a:rPr lang="en-GB" sz="4000" b="1" u="sng" dirty="0"/>
              <a:t>10:00 in the hall .</a:t>
            </a:r>
            <a:r>
              <a:rPr lang="en-GB" sz="4000" dirty="0"/>
              <a:t>We will take delivery of medicines and money at that time. </a:t>
            </a:r>
            <a:r>
              <a:rPr lang="en-GB" sz="4000" dirty="0" smtClean="0"/>
              <a:t/>
            </a:r>
            <a:br>
              <a:rPr lang="en-GB" sz="4000" dirty="0" smtClean="0"/>
            </a:br>
            <a:r>
              <a:rPr lang="en-GB" sz="4000" dirty="0" smtClean="0">
                <a:solidFill>
                  <a:srgbClr val="FF0000"/>
                </a:solidFill>
              </a:rPr>
              <a:t>They will need a packed lunch for the journey as we will be stopping off on the way. </a:t>
            </a:r>
            <a:endParaRPr lang="en-GB" sz="4000" dirty="0"/>
          </a:p>
        </p:txBody>
      </p:sp>
    </p:spTree>
    <p:extLst>
      <p:ext uri="{BB962C8B-B14F-4D97-AF65-F5344CB8AC3E}">
        <p14:creationId xmlns:p14="http://schemas.microsoft.com/office/powerpoint/2010/main" val="2907722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5846" y="404664"/>
            <a:ext cx="7056784" cy="6247864"/>
          </a:xfrm>
          <a:prstGeom prst="rect">
            <a:avLst/>
          </a:prstGeom>
        </p:spPr>
        <p:txBody>
          <a:bodyPr wrap="square">
            <a:spAutoFit/>
          </a:bodyPr>
          <a:lstStyle/>
          <a:p>
            <a:r>
              <a:rPr lang="en-GB" sz="4000" dirty="0"/>
              <a:t>If you need to drop off at normal time because of siblings, we can look after them in school. You will need to make sure we have money and meds if you drop off early.</a:t>
            </a:r>
            <a:br>
              <a:rPr lang="en-GB" sz="4000" dirty="0"/>
            </a:br>
            <a:r>
              <a:rPr lang="en-GB" sz="4000" dirty="0"/>
              <a:t>If you want to come back and wave them off from outside the school at 11.00 am, you will be very welcome!</a:t>
            </a:r>
          </a:p>
        </p:txBody>
      </p:sp>
    </p:spTree>
    <p:extLst>
      <p:ext uri="{BB962C8B-B14F-4D97-AF65-F5344CB8AC3E}">
        <p14:creationId xmlns:p14="http://schemas.microsoft.com/office/powerpoint/2010/main" val="2063524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edia-cache-ec0.pinimg.com/736x/10/a3/63/10a363521b54c94bc3bba33472309f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76672"/>
            <a:ext cx="4515966" cy="602128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148064" y="399858"/>
            <a:ext cx="3816424" cy="3108543"/>
          </a:xfrm>
          <a:prstGeom prst="rect">
            <a:avLst/>
          </a:prstGeom>
          <a:noFill/>
        </p:spPr>
        <p:txBody>
          <a:bodyPr wrap="square" rtlCol="0">
            <a:spAutoFit/>
          </a:bodyPr>
          <a:lstStyle/>
          <a:p>
            <a:pPr algn="ctr"/>
            <a:r>
              <a:rPr lang="en-GB" b="1" dirty="0">
                <a:solidFill>
                  <a:schemeClr val="tx2"/>
                </a:solidFill>
              </a:rPr>
              <a:t> </a:t>
            </a:r>
            <a:r>
              <a:rPr lang="en-GB" sz="2800" b="1" dirty="0">
                <a:solidFill>
                  <a:schemeClr val="tx2"/>
                </a:solidFill>
              </a:rPr>
              <a:t>We are asking  the children to bring a small soft toy, with an       appropriately adventurous name and an adventurous story to tell!                                                        </a:t>
            </a:r>
            <a:endParaRPr lang="en-GB" sz="2800" dirty="0"/>
          </a:p>
        </p:txBody>
      </p:sp>
    </p:spTree>
    <p:extLst>
      <p:ext uri="{BB962C8B-B14F-4D97-AF65-F5344CB8AC3E}">
        <p14:creationId xmlns:p14="http://schemas.microsoft.com/office/powerpoint/2010/main" val="3286973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260648"/>
            <a:ext cx="8856984" cy="6186309"/>
          </a:xfrm>
          <a:prstGeom prst="rect">
            <a:avLst/>
          </a:prstGeom>
        </p:spPr>
        <p:txBody>
          <a:bodyPr wrap="square">
            <a:spAutoFit/>
          </a:bodyPr>
          <a:lstStyle/>
          <a:p>
            <a:pPr lvl="0"/>
            <a:r>
              <a:rPr lang="en-GB" sz="3600" dirty="0">
                <a:solidFill>
                  <a:prstClr val="black"/>
                </a:solidFill>
              </a:rPr>
              <a:t>They may bring some money with them - £10.00 is the absolute limit. Please could they bring the money in a </a:t>
            </a:r>
            <a:r>
              <a:rPr lang="en-GB" sz="3600" u="sng" dirty="0">
                <a:solidFill>
                  <a:prstClr val="black"/>
                </a:solidFill>
              </a:rPr>
              <a:t>named</a:t>
            </a:r>
            <a:r>
              <a:rPr lang="en-GB" sz="3600" dirty="0">
                <a:solidFill>
                  <a:prstClr val="black"/>
                </a:solidFill>
              </a:rPr>
              <a:t> purse or wallet and we would suggest in small denominations such as pound coins.</a:t>
            </a:r>
          </a:p>
          <a:p>
            <a:pPr lvl="0"/>
            <a:r>
              <a:rPr lang="en-GB" sz="3600" dirty="0">
                <a:solidFill>
                  <a:prstClr val="black"/>
                </a:solidFill>
              </a:rPr>
              <a:t>The money will be collected by staff on Monday 15</a:t>
            </a:r>
            <a:r>
              <a:rPr lang="en-GB" sz="3600" baseline="30000" dirty="0">
                <a:solidFill>
                  <a:prstClr val="black"/>
                </a:solidFill>
              </a:rPr>
              <a:t>th. </a:t>
            </a:r>
            <a:r>
              <a:rPr lang="en-GB" sz="3600" dirty="0">
                <a:solidFill>
                  <a:prstClr val="black"/>
                </a:solidFill>
              </a:rPr>
              <a:t> Children will have one opportunity during the latter part of the week to visit the tuck/gift shop. After their visit, they will be responsible for the rest of their money.</a:t>
            </a:r>
          </a:p>
        </p:txBody>
      </p:sp>
    </p:spTree>
    <p:extLst>
      <p:ext uri="{BB962C8B-B14F-4D97-AF65-F5344CB8AC3E}">
        <p14:creationId xmlns:p14="http://schemas.microsoft.com/office/powerpoint/2010/main" val="3490269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610" y="29614"/>
            <a:ext cx="8957390" cy="6186309"/>
          </a:xfrm>
          <a:prstGeom prst="rect">
            <a:avLst/>
          </a:prstGeom>
        </p:spPr>
        <p:txBody>
          <a:bodyPr wrap="square">
            <a:spAutoFit/>
          </a:bodyPr>
          <a:lstStyle/>
          <a:p>
            <a:r>
              <a:rPr lang="en-GB" sz="3600" dirty="0"/>
              <a:t>Please read the accompanying leaflet for the types of clothes your child will need for each activity. There are several that require long sleeve tops. Long hair will need to be tied back all week.</a:t>
            </a:r>
          </a:p>
          <a:p>
            <a:r>
              <a:rPr lang="en-GB" sz="3600" dirty="0"/>
              <a:t>Please make sure your child has packed clothes that you don’t mind getting dirty, wet and smelly. Some of the activities are water or mud based and the chances are, that some of their clothes will be very muddy. Do not forget </a:t>
            </a:r>
            <a:r>
              <a:rPr lang="en-GB" sz="3600" dirty="0" err="1"/>
              <a:t>binbags</a:t>
            </a:r>
            <a:r>
              <a:rPr lang="en-GB" sz="3600" dirty="0"/>
              <a:t> for dirty clothes!</a:t>
            </a:r>
          </a:p>
        </p:txBody>
      </p:sp>
    </p:spTree>
    <p:extLst>
      <p:ext uri="{BB962C8B-B14F-4D97-AF65-F5344CB8AC3E}">
        <p14:creationId xmlns:p14="http://schemas.microsoft.com/office/powerpoint/2010/main" val="799241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692696"/>
            <a:ext cx="7272808" cy="5078313"/>
          </a:xfrm>
          <a:prstGeom prst="rect">
            <a:avLst/>
          </a:prstGeom>
        </p:spPr>
        <p:txBody>
          <a:bodyPr wrap="square">
            <a:spAutoFit/>
          </a:bodyPr>
          <a:lstStyle/>
          <a:p>
            <a:r>
              <a:rPr lang="en-GB" dirty="0"/>
              <a:t> </a:t>
            </a:r>
            <a:r>
              <a:rPr lang="en-GB" sz="3600" dirty="0"/>
              <a:t>The same goes for shoes – it would be really helpful if they have a really old pair of trainers or something for Raft building and Canoeing, as it has been known for shoes to be sucked off and stuck in the mud! We are not doing </a:t>
            </a:r>
            <a:r>
              <a:rPr lang="en-GB" sz="3600" u="sng" dirty="0"/>
              <a:t>anything</a:t>
            </a:r>
            <a:r>
              <a:rPr lang="en-GB" sz="3600" dirty="0"/>
              <a:t> that requires smart clothes. They do not need to wear uniform at any point during the trip.</a:t>
            </a:r>
          </a:p>
        </p:txBody>
      </p:sp>
    </p:spTree>
    <p:extLst>
      <p:ext uri="{BB962C8B-B14F-4D97-AF65-F5344CB8AC3E}">
        <p14:creationId xmlns:p14="http://schemas.microsoft.com/office/powerpoint/2010/main" val="2641747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88640"/>
            <a:ext cx="8856984" cy="6186309"/>
          </a:xfrm>
          <a:prstGeom prst="rect">
            <a:avLst/>
          </a:prstGeom>
          <a:noFill/>
        </p:spPr>
        <p:txBody>
          <a:bodyPr wrap="square" rtlCol="0">
            <a:spAutoFit/>
          </a:bodyPr>
          <a:lstStyle/>
          <a:p>
            <a:r>
              <a:rPr lang="en-GB" sz="3600" dirty="0"/>
              <a:t>We ask, please, that children do not bring electrical goods – including phones – the danger of such equipment being lost or damaged means it is not practical. Also, there are safeguarding issues regarding photos being published on social media.</a:t>
            </a:r>
          </a:p>
          <a:p>
            <a:r>
              <a:rPr lang="en-GB" sz="3600" dirty="0"/>
              <a:t>Furthermore, the children’s programme is so packed, that they will not have time for electronic games. </a:t>
            </a:r>
          </a:p>
          <a:p>
            <a:r>
              <a:rPr lang="en-GB" sz="3600" dirty="0"/>
              <a:t>They can bring a pack of cards,  a book or  travel game for the journey</a:t>
            </a:r>
            <a:r>
              <a:rPr lang="en-GB" sz="2800" dirty="0"/>
              <a:t>.</a:t>
            </a:r>
          </a:p>
        </p:txBody>
      </p:sp>
    </p:spTree>
    <p:extLst>
      <p:ext uri="{BB962C8B-B14F-4D97-AF65-F5344CB8AC3E}">
        <p14:creationId xmlns:p14="http://schemas.microsoft.com/office/powerpoint/2010/main" val="3628410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260648"/>
            <a:ext cx="8352928" cy="5632311"/>
          </a:xfrm>
          <a:prstGeom prst="rect">
            <a:avLst/>
          </a:prstGeom>
        </p:spPr>
        <p:txBody>
          <a:bodyPr wrap="square">
            <a:spAutoFit/>
          </a:bodyPr>
          <a:lstStyle/>
          <a:p>
            <a:r>
              <a:rPr lang="en-GB" sz="3600" dirty="0"/>
              <a:t>Please get in contact with the school if there is a problem and they will contact us. </a:t>
            </a:r>
          </a:p>
          <a:p>
            <a:r>
              <a:rPr lang="en-GB" sz="3600" dirty="0"/>
              <a:t>We will do the same if there is a problem at our end. In an emergency, a child will be given access to a staff phone.</a:t>
            </a:r>
          </a:p>
          <a:p>
            <a:r>
              <a:rPr lang="en-GB" sz="3600" dirty="0"/>
              <a:t> We will send bulletins every day to the school, which will be sent out to parents through the texting service</a:t>
            </a:r>
            <a:r>
              <a:rPr lang="en-GB" sz="3600" dirty="0" smtClean="0"/>
              <a:t>.</a:t>
            </a:r>
          </a:p>
          <a:p>
            <a:r>
              <a:rPr lang="en-GB" sz="3600" dirty="0" smtClean="0"/>
              <a:t>Mr Rowles will also be updating our Twitter account.</a:t>
            </a:r>
            <a:endParaRPr lang="en-GB" sz="3600" dirty="0"/>
          </a:p>
        </p:txBody>
      </p:sp>
    </p:spTree>
    <p:extLst>
      <p:ext uri="{BB962C8B-B14F-4D97-AF65-F5344CB8AC3E}">
        <p14:creationId xmlns:p14="http://schemas.microsoft.com/office/powerpoint/2010/main" val="1973957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0648"/>
            <a:ext cx="8568952" cy="5878532"/>
          </a:xfrm>
          <a:prstGeom prst="rect">
            <a:avLst/>
          </a:prstGeom>
          <a:noFill/>
        </p:spPr>
        <p:txBody>
          <a:bodyPr wrap="square" rtlCol="0">
            <a:spAutoFit/>
          </a:bodyPr>
          <a:lstStyle/>
          <a:p>
            <a:r>
              <a:rPr lang="en-GB" sz="4000" dirty="0"/>
              <a:t>Children may bring some sweets for the journey and a few for the week. However,  we do not want to be dealing with sick children who have over indulged. It will spoil their trip, so please do not pack vast amounts of sweets. If  a child arrives with too many, they will be rationed through the week by staff.</a:t>
            </a:r>
          </a:p>
          <a:p>
            <a:endParaRPr lang="en-GB" sz="3200" dirty="0"/>
          </a:p>
          <a:p>
            <a:endParaRPr lang="en-GB" sz="2400" dirty="0"/>
          </a:p>
        </p:txBody>
      </p:sp>
    </p:spTree>
    <p:extLst>
      <p:ext uri="{BB962C8B-B14F-4D97-AF65-F5344CB8AC3E}">
        <p14:creationId xmlns:p14="http://schemas.microsoft.com/office/powerpoint/2010/main" val="117180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764704"/>
            <a:ext cx="7848872" cy="2800767"/>
          </a:xfrm>
          <a:prstGeom prst="rect">
            <a:avLst/>
          </a:prstGeom>
        </p:spPr>
        <p:txBody>
          <a:bodyPr wrap="square">
            <a:spAutoFit/>
          </a:bodyPr>
          <a:lstStyle/>
          <a:p>
            <a:r>
              <a:rPr lang="en-GB" sz="4400" dirty="0"/>
              <a:t>Please make sure your child can handle the. size and weight of their own  luggage – they may need to practice before they go. </a:t>
            </a:r>
          </a:p>
        </p:txBody>
      </p:sp>
    </p:spTree>
    <p:extLst>
      <p:ext uri="{BB962C8B-B14F-4D97-AF65-F5344CB8AC3E}">
        <p14:creationId xmlns:p14="http://schemas.microsoft.com/office/powerpoint/2010/main" val="3784564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348" y="1353"/>
            <a:ext cx="8928992" cy="6524863"/>
          </a:xfrm>
          <a:prstGeom prst="rect">
            <a:avLst/>
          </a:prstGeom>
          <a:noFill/>
        </p:spPr>
        <p:txBody>
          <a:bodyPr wrap="square" rtlCol="0">
            <a:spAutoFit/>
          </a:bodyPr>
          <a:lstStyle/>
          <a:p>
            <a:r>
              <a:rPr lang="en-GB" sz="3800" dirty="0"/>
              <a:t>We are very much looking forward to this </a:t>
            </a:r>
            <a:r>
              <a:rPr lang="en-GB" sz="3800" dirty="0" smtClean="0"/>
              <a:t>trip; having </a:t>
            </a:r>
            <a:r>
              <a:rPr lang="en-GB" sz="3800" dirty="0"/>
              <a:t>this chance to get to know the children in a very relaxed way. I’m sure your son or daughter is also feeling excited , if not a little apprehensive! Please encourage them to give everything a go and  make the most of this amazing opportunity!</a:t>
            </a:r>
          </a:p>
          <a:p>
            <a:r>
              <a:rPr lang="en-GB" sz="3800" dirty="0"/>
              <a:t>It is a fantastic experience for them, which allows them to grow in independence, confidence, self reliance and resilience in a safe but exciting atmosphere.</a:t>
            </a:r>
          </a:p>
        </p:txBody>
      </p:sp>
    </p:spTree>
    <p:extLst>
      <p:ext uri="{BB962C8B-B14F-4D97-AF65-F5344CB8AC3E}">
        <p14:creationId xmlns:p14="http://schemas.microsoft.com/office/powerpoint/2010/main" val="2852970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332656"/>
            <a:ext cx="7992888" cy="3170099"/>
          </a:xfrm>
          <a:prstGeom prst="rect">
            <a:avLst/>
          </a:prstGeom>
          <a:noFill/>
        </p:spPr>
        <p:txBody>
          <a:bodyPr wrap="square" rtlCol="0">
            <a:spAutoFit/>
          </a:bodyPr>
          <a:lstStyle/>
          <a:p>
            <a:pPr algn="ctr"/>
            <a:r>
              <a:rPr lang="en-GB" sz="4000" dirty="0" smtClean="0"/>
              <a:t>WE </a:t>
            </a:r>
            <a:r>
              <a:rPr lang="en-GB" sz="4000" dirty="0"/>
              <a:t>look forward to taking your children on a fantastic residential week</a:t>
            </a:r>
            <a:r>
              <a:rPr lang="en-GB" sz="4000" dirty="0" smtClean="0"/>
              <a:t>!</a:t>
            </a:r>
          </a:p>
          <a:p>
            <a:pPr algn="ctr"/>
            <a:endParaRPr lang="en-GB" sz="4000" dirty="0"/>
          </a:p>
          <a:p>
            <a:pPr algn="ctr"/>
            <a:r>
              <a:rPr lang="en-GB" sz="4000" dirty="0" smtClean="0"/>
              <a:t>Any questions?</a:t>
            </a:r>
            <a:endParaRPr lang="en-GB" sz="4000" dirty="0"/>
          </a:p>
        </p:txBody>
      </p:sp>
    </p:spTree>
    <p:extLst>
      <p:ext uri="{BB962C8B-B14F-4D97-AF65-F5344CB8AC3E}">
        <p14:creationId xmlns:p14="http://schemas.microsoft.com/office/powerpoint/2010/main" val="14261247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939</TotalTime>
  <Words>854</Words>
  <Application>Microsoft Office PowerPoint</Application>
  <PresentationFormat>On-screen Show (4:3)</PresentationFormat>
  <Paragraphs>66</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Tw Cen MT</vt:lpstr>
      <vt:lpstr>Tw Cen MT Condensed</vt:lpstr>
      <vt:lpstr>Wingdings 3</vt:lpstr>
      <vt:lpstr>Integral</vt:lpstr>
      <vt:lpstr>Botley C of E Primary School</vt:lpstr>
      <vt:lpstr>Staffing</vt:lpstr>
      <vt:lpstr>Peace of mind </vt:lpstr>
      <vt:lpstr>Accommodation</vt:lpstr>
      <vt:lpstr>Day Time Activities</vt:lpstr>
      <vt:lpstr>Evening Activities</vt:lpstr>
      <vt:lpstr>Food</vt:lpstr>
      <vt:lpstr>Outward Journey  This year, we will be leaving, at 11.00am , as we will be having  a lunch stop on the way.  This means your children need to be in school at 10:00 in the hall .We will take delivery of medicines and money at that time.  They will need a packed lunch for the journey as we will be stopping off on the way.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Botley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Cooil</dc:creator>
  <cp:lastModifiedBy>Charlotte Stanton</cp:lastModifiedBy>
  <cp:revision>31</cp:revision>
  <cp:lastPrinted>2018-09-24T15:59:11Z</cp:lastPrinted>
  <dcterms:created xsi:type="dcterms:W3CDTF">2013-10-16T13:51:40Z</dcterms:created>
  <dcterms:modified xsi:type="dcterms:W3CDTF">2018-09-24T16:00:41Z</dcterms:modified>
</cp:coreProperties>
</file>