
<file path=[Content_Types].xml><?xml version="1.0" encoding="utf-8"?>
<Types xmlns="http://schemas.openxmlformats.org/package/2006/content-types">
  <Default Extension="tmp" ContentType="image/png"/>
  <Default Extension="png" ContentType="image/png"/>
  <Default Extension="svg" ContentType="image/svg+xml"/>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7" r:id="rId9"/>
    <p:sldId id="268" r:id="rId10"/>
    <p:sldId id="270" r:id="rId11"/>
    <p:sldId id="264" r:id="rId12"/>
    <p:sldId id="265" r:id="rId13"/>
    <p:sldId id="266"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7" d="100"/>
          <a:sy n="87" d="100"/>
        </p:scale>
        <p:origin x="96" y="-5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3A394-B9B0-4FAE-84A9-7AA6B3FDC41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0BDC85E-4FAD-4A21-9E46-3C06FEFBDD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50D8CF-BCB1-48E4-BFC6-151AFBA46933}"/>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5" name="Footer Placeholder 4">
            <a:extLst>
              <a:ext uri="{FF2B5EF4-FFF2-40B4-BE49-F238E27FC236}">
                <a16:creationId xmlns:a16="http://schemas.microsoft.com/office/drawing/2014/main" id="{7EEF1839-60C5-4C70-9108-B2E3DF4DB8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19C509-E901-4E45-864A-1BEAF87DA34B}"/>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3199601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052EB-1FA2-4249-8374-3B75259DE6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EC7746-248F-44FC-AEBC-6605C43B9F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EC6D49-CD86-4C37-8126-280403A41C68}"/>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5" name="Footer Placeholder 4">
            <a:extLst>
              <a:ext uri="{FF2B5EF4-FFF2-40B4-BE49-F238E27FC236}">
                <a16:creationId xmlns:a16="http://schemas.microsoft.com/office/drawing/2014/main" id="{CF202E50-3F7A-4057-8A00-C97E820B57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F307B6-0D0C-4535-8FCD-795D3F020C94}"/>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3316760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F206E-97F6-493F-9BD2-6CE6ACD34B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16E5D5B-6BE1-406E-9088-FFF50041FBA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5C9A940-0B80-4DAD-987A-473D892DA98C}"/>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5" name="Footer Placeholder 4">
            <a:extLst>
              <a:ext uri="{FF2B5EF4-FFF2-40B4-BE49-F238E27FC236}">
                <a16:creationId xmlns:a16="http://schemas.microsoft.com/office/drawing/2014/main" id="{DD827C86-22C7-4884-BF80-481EE77D28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560121-FF41-452E-8F56-89EBA4066362}"/>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2956477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58FE5-8B8B-4478-B340-D3F6B49AA4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F5AC0C-61E5-42AC-AC4B-66C0EE6D636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C8839B5-9C67-48CB-BD28-2628BED9DA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AB0876B-83CC-4FF3-9267-D61D8D1EA408}"/>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6" name="Footer Placeholder 5">
            <a:extLst>
              <a:ext uri="{FF2B5EF4-FFF2-40B4-BE49-F238E27FC236}">
                <a16:creationId xmlns:a16="http://schemas.microsoft.com/office/drawing/2014/main" id="{20915F85-2FF3-486E-BD41-4824FA59AE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81843D-6655-4046-8345-9F0EA10F4E11}"/>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544434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A3342-3F10-4423-A8D3-B4A6C7CB01C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87AD33-EE32-4ADF-88CB-99CEEFDD09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E527361-E6BB-4995-A78F-C688852341D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09CD19-D8DC-4A66-B878-26570A3227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2FC7D6-C5C3-4F87-8024-04CC4CCCB6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F8CF7F8-6D17-4D9C-B076-83D47479B602}"/>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8" name="Footer Placeholder 7">
            <a:extLst>
              <a:ext uri="{FF2B5EF4-FFF2-40B4-BE49-F238E27FC236}">
                <a16:creationId xmlns:a16="http://schemas.microsoft.com/office/drawing/2014/main" id="{52EC7F70-7FE7-49E8-B465-F9419EDB5D2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477D1FE-4AEB-408F-BA66-31AF7105F6D7}"/>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647265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702D3-A656-4DCF-989A-C3CEE3B52ED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158E203-9FF3-4042-82FA-6F9BF206B5FC}"/>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4" name="Footer Placeholder 3">
            <a:extLst>
              <a:ext uri="{FF2B5EF4-FFF2-40B4-BE49-F238E27FC236}">
                <a16:creationId xmlns:a16="http://schemas.microsoft.com/office/drawing/2014/main" id="{DFB01E3D-66B2-4651-B612-77A4503E2E2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AFCDBA3-025C-468F-872F-F7A1078DE9E2}"/>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39317913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0A2506-701D-4CCF-9D0B-86E7EB17AD7F}"/>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3" name="Footer Placeholder 2">
            <a:extLst>
              <a:ext uri="{FF2B5EF4-FFF2-40B4-BE49-F238E27FC236}">
                <a16:creationId xmlns:a16="http://schemas.microsoft.com/office/drawing/2014/main" id="{24A5B0D2-8AC0-4F02-9E37-ED458C17241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7AB13DF-D7E0-4E24-A2AE-59147B7DEFE5}"/>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914177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B788E-461F-4C5F-B76A-690F6A12BE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E7088C1-7515-47A0-A1A4-035139984E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5A8E446-02D9-4A3F-AE18-7B65471885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337F0A-7751-413E-80DA-37C41EC7AC31}"/>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6" name="Footer Placeholder 5">
            <a:extLst>
              <a:ext uri="{FF2B5EF4-FFF2-40B4-BE49-F238E27FC236}">
                <a16:creationId xmlns:a16="http://schemas.microsoft.com/office/drawing/2014/main" id="{011625F5-CED9-4EED-9848-B17BF64708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F44957-C3D0-4441-A1C2-FDD670909F2B}"/>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2179821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5EA91-7C3B-4EB4-A355-3EDEA54FDE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AD5B91-0372-4C20-AF1E-2164D7550F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9611525-BDBD-4B0E-8E3B-E754ABD464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3D54AD-B8EF-4C64-B84A-412AAF1AC1C6}"/>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6" name="Footer Placeholder 5">
            <a:extLst>
              <a:ext uri="{FF2B5EF4-FFF2-40B4-BE49-F238E27FC236}">
                <a16:creationId xmlns:a16="http://schemas.microsoft.com/office/drawing/2014/main" id="{DF8E59F3-7B4A-4E3A-A300-235EE9ABD8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1FF6DB-3A84-4A06-A021-A862FF788F8D}"/>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270387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4B9A8-FA9F-4920-8210-2B3DEB2798F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082914-642F-413A-8B60-D0C0FA380E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8685E2-2DFB-419C-80B9-9D9C46CE5083}"/>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5" name="Footer Placeholder 4">
            <a:extLst>
              <a:ext uri="{FF2B5EF4-FFF2-40B4-BE49-F238E27FC236}">
                <a16:creationId xmlns:a16="http://schemas.microsoft.com/office/drawing/2014/main" id="{DC60CD0A-4003-4A6C-8E75-637550EDED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2D35D6-CC1C-4B8A-90B3-D739BB3D3329}"/>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1195603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7BCB8A-3932-4167-931B-EF1BF746891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A1A5C4-E7EF-4049-B8F3-6808A12C82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B84094-3844-48F9-8ECA-2E09F189DC5F}"/>
              </a:ext>
            </a:extLst>
          </p:cNvPr>
          <p:cNvSpPr>
            <a:spLocks noGrp="1"/>
          </p:cNvSpPr>
          <p:nvPr>
            <p:ph type="dt" sz="half" idx="10"/>
          </p:nvPr>
        </p:nvSpPr>
        <p:spPr/>
        <p:txBody>
          <a:bodyPr/>
          <a:lstStyle/>
          <a:p>
            <a:fld id="{1BE1D38B-4BF4-4885-A80D-01C87C01CB91}" type="datetimeFigureOut">
              <a:rPr lang="en-GB" smtClean="0"/>
              <a:t>04/11/2020</a:t>
            </a:fld>
            <a:endParaRPr lang="en-GB"/>
          </a:p>
        </p:txBody>
      </p:sp>
      <p:sp>
        <p:nvSpPr>
          <p:cNvPr id="5" name="Footer Placeholder 4">
            <a:extLst>
              <a:ext uri="{FF2B5EF4-FFF2-40B4-BE49-F238E27FC236}">
                <a16:creationId xmlns:a16="http://schemas.microsoft.com/office/drawing/2014/main" id="{FC6BE59A-F3AA-4965-8BF0-CC1CB8DA70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377F0F-D265-4115-8C6C-36468EC02534}"/>
              </a:ext>
            </a:extLst>
          </p:cNvPr>
          <p:cNvSpPr>
            <a:spLocks noGrp="1"/>
          </p:cNvSpPr>
          <p:nvPr>
            <p:ph type="sldNum" sz="quarter" idx="12"/>
          </p:nvPr>
        </p:nvSpPr>
        <p:spPr/>
        <p:txBody>
          <a:bodyPr/>
          <a:lstStyle/>
          <a:p>
            <a:fld id="{E3243CFB-5499-4AEF-BFFB-EBB0439D43F6}" type="slidenum">
              <a:rPr lang="en-GB" smtClean="0"/>
              <a:t>‹#›</a:t>
            </a:fld>
            <a:endParaRPr lang="en-GB"/>
          </a:p>
        </p:txBody>
      </p:sp>
    </p:spTree>
    <p:extLst>
      <p:ext uri="{BB962C8B-B14F-4D97-AF65-F5344CB8AC3E}">
        <p14:creationId xmlns:p14="http://schemas.microsoft.com/office/powerpoint/2010/main" val="848419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FAC468-12CD-43AF-997C-AE952408FC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B55F5-1272-459B-A9A5-7E3A6F9598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9827A7-41A2-4DB8-A367-F1E5597A44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E1D38B-4BF4-4885-A80D-01C87C01CB91}" type="datetimeFigureOut">
              <a:rPr lang="en-GB" smtClean="0"/>
              <a:t>04/11/2020</a:t>
            </a:fld>
            <a:endParaRPr lang="en-GB"/>
          </a:p>
        </p:txBody>
      </p:sp>
      <p:sp>
        <p:nvSpPr>
          <p:cNvPr id="5" name="Footer Placeholder 4">
            <a:extLst>
              <a:ext uri="{FF2B5EF4-FFF2-40B4-BE49-F238E27FC236}">
                <a16:creationId xmlns:a16="http://schemas.microsoft.com/office/drawing/2014/main" id="{B8503A0A-E13D-454A-A813-094ADACA03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A4576C-07AE-4634-B0C4-D9A6CE0A34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243CFB-5499-4AEF-BFFB-EBB0439D43F6}" type="slidenum">
              <a:rPr lang="en-GB" smtClean="0"/>
              <a:t>‹#›</a:t>
            </a:fld>
            <a:endParaRPr lang="en-GB"/>
          </a:p>
        </p:txBody>
      </p:sp>
    </p:spTree>
    <p:extLst>
      <p:ext uri="{BB962C8B-B14F-4D97-AF65-F5344CB8AC3E}">
        <p14:creationId xmlns:p14="http://schemas.microsoft.com/office/powerpoint/2010/main" val="28675751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mp"/><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2.tmp"/><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5.tmp"/><Relationship Id="rId5" Type="http://schemas.openxmlformats.org/officeDocument/2006/relationships/image" Target="../media/image4.tmp"/><Relationship Id="rId4" Type="http://schemas.openxmlformats.org/officeDocument/2006/relationships/image" Target="../media/image3.tmp"/></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audio" Target="../media/audio1.wav"/><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5.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6.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hyperlink" Target="http://blog.pucp.edu.pe/blog/diego-fernandez-castillo/2015/06/23/una-manera-de-prevenir-que-nuestros-hijos-sean-victimas-del-bullying/" TargetMode="Externa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audio" Target="../media/audio1.wav"/><Relationship Id="rId4" Type="http://schemas.openxmlformats.org/officeDocument/2006/relationships/image" Target="../media/image17.tmp"/></Relationships>
</file>

<file path=ppt/slides/_rels/slide12.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13.xml.rels><?xml version="1.0" encoding="UTF-8" standalone="yes"?>
<Relationships xmlns="http://schemas.openxmlformats.org/package/2006/relationships"><Relationship Id="rId3" Type="http://schemas.openxmlformats.org/officeDocument/2006/relationships/hyperlink" Target="tel:0808%202000%20247" TargetMode="Externa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hyperlink" Target="http://www.iniciablog.com/2012/02/comentarios-anidados-en-blogger-como.html" TargetMode="Externa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8" Type="http://schemas.openxmlformats.org/officeDocument/2006/relationships/hyperlink" Target="http://www.banardos.org.uk/" TargetMode="External"/><Relationship Id="rId13" Type="http://schemas.openxmlformats.org/officeDocument/2006/relationships/hyperlink" Target="http://www.relate.org.uk/family-support" TargetMode="External"/><Relationship Id="rId3" Type="http://schemas.openxmlformats.org/officeDocument/2006/relationships/image" Target="../media/image14.png"/><Relationship Id="rId7" Type="http://schemas.openxmlformats.org/officeDocument/2006/relationships/hyperlink" Target="https://hampshirecamhs.nhs.uk/" TargetMode="External"/><Relationship Id="rId12" Type="http://schemas.openxmlformats.org/officeDocument/2006/relationships/hyperlink" Target="http://www.family-action.org.uk/" TargetMode="External"/><Relationship Id="rId2" Type="http://schemas.openxmlformats.org/officeDocument/2006/relationships/audio" Target="../media/audio1.wav"/><Relationship Id="rId16"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hyperlink" Target="http://www.nspcc.org.uk/keeping-children-safe/support-for-parents/pants-underwear-rule/" TargetMode="External"/><Relationship Id="rId11" Type="http://schemas.openxmlformats.org/officeDocument/2006/relationships/hyperlink" Target="http://www.childline.org.uk/" TargetMode="External"/><Relationship Id="rId5" Type="http://schemas.openxmlformats.org/officeDocument/2006/relationships/image" Target="../media/image21.svg"/><Relationship Id="rId15" Type="http://schemas.openxmlformats.org/officeDocument/2006/relationships/hyperlink" Target="http://www.changegrowlive.org/drug-alcohol-service-southampton/info" TargetMode="External"/><Relationship Id="rId10" Type="http://schemas.openxmlformats.org/officeDocument/2006/relationships/hyperlink" Target="http://www.nationaldahelpline.org.uk/" TargetMode="External"/><Relationship Id="rId4" Type="http://schemas.openxmlformats.org/officeDocument/2006/relationships/image" Target="../media/image20.png"/><Relationship Id="rId9" Type="http://schemas.openxmlformats.org/officeDocument/2006/relationships/hyperlink" Target="http://www.youngminds.org.uk/" TargetMode="External"/><Relationship Id="rId14" Type="http://schemas.openxmlformats.org/officeDocument/2006/relationships/hyperlink" Target="http://www.childne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9674" y="1290909"/>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0451" y="2010741"/>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1351" y="1780905"/>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42347"/>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178751"/>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9376"/>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705"/>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26601" y="-1916"/>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235014" y="2872"/>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22CC74BF-84D1-481D-90FF-7CE0E3DC8A96}"/>
              </a:ext>
            </a:extLst>
          </p:cNvPr>
          <p:cNvSpPr>
            <a:spLocks noGrp="1"/>
          </p:cNvSpPr>
          <p:nvPr>
            <p:ph type="ctrTitle"/>
          </p:nvPr>
        </p:nvSpPr>
        <p:spPr>
          <a:xfrm>
            <a:off x="8842248" y="1481328"/>
            <a:ext cx="2926080" cy="2468880"/>
          </a:xfrm>
        </p:spPr>
        <p:txBody>
          <a:bodyPr>
            <a:normAutofit/>
          </a:bodyPr>
          <a:lstStyle/>
          <a:p>
            <a:pPr algn="l"/>
            <a:r>
              <a:rPr lang="en-GB" sz="4000"/>
              <a:t>Safeguarding at Botley School</a:t>
            </a:r>
          </a:p>
        </p:txBody>
      </p:sp>
      <p:sp>
        <p:nvSpPr>
          <p:cNvPr id="3" name="Subtitle 2">
            <a:extLst>
              <a:ext uri="{FF2B5EF4-FFF2-40B4-BE49-F238E27FC236}">
                <a16:creationId xmlns:a16="http://schemas.microsoft.com/office/drawing/2014/main" id="{D67C7C33-27F7-41A1-AB90-CC5FF9AEE83F}"/>
              </a:ext>
            </a:extLst>
          </p:cNvPr>
          <p:cNvSpPr>
            <a:spLocks noGrp="1"/>
          </p:cNvSpPr>
          <p:nvPr>
            <p:ph type="subTitle" idx="1"/>
          </p:nvPr>
        </p:nvSpPr>
        <p:spPr>
          <a:xfrm>
            <a:off x="8842248" y="4078224"/>
            <a:ext cx="2926080" cy="1307592"/>
          </a:xfrm>
        </p:spPr>
        <p:txBody>
          <a:bodyPr>
            <a:normAutofit/>
          </a:bodyPr>
          <a:lstStyle/>
          <a:p>
            <a:pPr algn="l"/>
            <a:r>
              <a:rPr lang="en-GB" sz="2000"/>
              <a:t>A Guide for Parents </a:t>
            </a:r>
          </a:p>
        </p:txBody>
      </p:sp>
      <p:sp>
        <p:nvSpPr>
          <p:cNvPr id="34"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20826" y="-1916"/>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90826" y="-1916"/>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8" name="Freeform: Shape 37">
            <a:extLst>
              <a:ext uri="{FF2B5EF4-FFF2-40B4-BE49-F238E27FC236}">
                <a16:creationId xmlns:a16="http://schemas.microsoft.com/office/drawing/2014/main" id="{79A54AB1-B64F-4843-BFAB-81CB74E66B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752078" y="2218040"/>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7" name="Picture 6" descr="A close up of a logo&#10;&#10;Description automatically generated">
            <a:extLst>
              <a:ext uri="{FF2B5EF4-FFF2-40B4-BE49-F238E27FC236}">
                <a16:creationId xmlns:a16="http://schemas.microsoft.com/office/drawing/2014/main" id="{09FFFB5F-0A1B-496C-A4B7-941A57FBA102}"/>
              </a:ext>
            </a:extLst>
          </p:cNvPr>
          <p:cNvPicPr>
            <a:picLocks noChangeAspect="1"/>
          </p:cNvPicPr>
          <p:nvPr/>
        </p:nvPicPr>
        <p:blipFill rotWithShape="1">
          <a:blip r:embed="rId3">
            <a:extLst>
              <a:ext uri="{28A0092B-C50C-407E-A947-70E740481C1C}">
                <a14:useLocalDpi xmlns:a14="http://schemas.microsoft.com/office/drawing/2010/main" val="0"/>
              </a:ext>
            </a:extLst>
          </a:blip>
          <a:srcRect t="15602" r="1" b="12130"/>
          <a:stretch/>
        </p:blipFill>
        <p:spPr>
          <a:xfrm>
            <a:off x="921910" y="465243"/>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37504226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250" advClick="0" advTm="7000">
        <p159:morph option="byObject"/>
        <p:sndAc>
          <p:stSnd>
            <p:snd r:embed="rId2" name="chimes.wav"/>
          </p:stSnd>
        </p:sndAc>
      </p:transition>
    </mc:Choice>
    <mc:Fallback xmlns="">
      <p:transition advClick="0" advTm="7000">
        <p:fade/>
        <p:sndAc>
          <p:stSnd>
            <p:snd r:embed="rId4" name="chim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10;&#10;Description automatically generated">
            <a:extLst>
              <a:ext uri="{FF2B5EF4-FFF2-40B4-BE49-F238E27FC236}">
                <a16:creationId xmlns:a16="http://schemas.microsoft.com/office/drawing/2014/main" id="{12FDCBCF-5E2C-48CA-9353-ED7A2AE2EE2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51371" y="524497"/>
            <a:ext cx="10289258" cy="2075790"/>
          </a:xfrm>
        </p:spPr>
      </p:pic>
      <p:pic>
        <p:nvPicPr>
          <p:cNvPr id="9" name="Picture 8" descr="Screen Clipping">
            <a:extLst>
              <a:ext uri="{FF2B5EF4-FFF2-40B4-BE49-F238E27FC236}">
                <a16:creationId xmlns:a16="http://schemas.microsoft.com/office/drawing/2014/main" id="{30B0A0D0-87EA-4629-8995-E00500BF32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8849" y="3093770"/>
            <a:ext cx="4091397" cy="2946654"/>
          </a:xfrm>
          <a:prstGeom prst="rect">
            <a:avLst/>
          </a:prstGeom>
        </p:spPr>
      </p:pic>
      <p:pic>
        <p:nvPicPr>
          <p:cNvPr id="11" name="Picture 10" descr="Screen Clipping">
            <a:extLst>
              <a:ext uri="{FF2B5EF4-FFF2-40B4-BE49-F238E27FC236}">
                <a16:creationId xmlns:a16="http://schemas.microsoft.com/office/drawing/2014/main" id="{CEB4514A-0AB6-4E39-9ED4-B86DDAF813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16663" y="3834068"/>
            <a:ext cx="4290180" cy="2313552"/>
          </a:xfrm>
          <a:prstGeom prst="rect">
            <a:avLst/>
          </a:prstGeom>
        </p:spPr>
      </p:pic>
      <p:pic>
        <p:nvPicPr>
          <p:cNvPr id="13" name="Picture 12" descr="Screen Clipping">
            <a:extLst>
              <a:ext uri="{FF2B5EF4-FFF2-40B4-BE49-F238E27FC236}">
                <a16:creationId xmlns:a16="http://schemas.microsoft.com/office/drawing/2014/main" id="{8F207CF7-3D1A-44FA-91C5-BCA0ED223A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06843" y="3834068"/>
            <a:ext cx="2033786" cy="2097675"/>
          </a:xfrm>
          <a:prstGeom prst="rect">
            <a:avLst/>
          </a:prstGeom>
        </p:spPr>
      </p:pic>
    </p:spTree>
    <p:extLst>
      <p:ext uri="{BB962C8B-B14F-4D97-AF65-F5344CB8AC3E}">
        <p14:creationId xmlns:p14="http://schemas.microsoft.com/office/powerpoint/2010/main" val="4007216422"/>
      </p:ext>
    </p:extLst>
  </p:cSld>
  <p:clrMapOvr>
    <a:masterClrMapping/>
  </p:clrMapOvr>
  <mc:AlternateContent xmlns:mc="http://schemas.openxmlformats.org/markup-compatibility/2006" xmlns:p14="http://schemas.microsoft.com/office/powerpoint/2010/main">
    <mc:Choice Requires="p14">
      <p:transition spd="med" p14:dur="700" advClick="0" advTm="20000">
        <p:fade/>
        <p:sndAc>
          <p:stSnd>
            <p:snd r:embed="rId2" name="chimes.wav"/>
          </p:stSnd>
        </p:sndAc>
      </p:transition>
    </mc:Choice>
    <mc:Fallback xmlns="">
      <p:transition spd="med" advClick="0" advTm="20000">
        <p:fade/>
        <p:sndAc>
          <p:stSnd>
            <p:snd r:embed="rId7" name="chimes.wav"/>
          </p:stSnd>
        </p:sndAc>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56F5174-31D9-4DBB-AAB7-A1FD7BDB135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AE113210-7872-481A-ADE6-3A05CCAF5EB2}"/>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330788A-34BA-4701-94E2-9B35BB391E85}"/>
              </a:ext>
            </a:extLst>
          </p:cNvPr>
          <p:cNvSpPr>
            <a:spLocks noGrp="1"/>
          </p:cNvSpPr>
          <p:nvPr>
            <p:ph type="title"/>
          </p:nvPr>
        </p:nvSpPr>
        <p:spPr>
          <a:xfrm>
            <a:off x="6090574" y="338721"/>
            <a:ext cx="4977976" cy="1454051"/>
          </a:xfrm>
        </p:spPr>
        <p:txBody>
          <a:bodyPr>
            <a:normAutofit/>
          </a:bodyPr>
          <a:lstStyle/>
          <a:p>
            <a:r>
              <a:rPr lang="en-GB" sz="4100" dirty="0">
                <a:solidFill>
                  <a:srgbClr val="000000"/>
                </a:solidFill>
              </a:rPr>
              <a:t>Who is the Designated Safeguarding Lead?</a:t>
            </a:r>
          </a:p>
        </p:txBody>
      </p:sp>
      <p:sp>
        <p:nvSpPr>
          <p:cNvPr id="16"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A picture containing drawing&#10;&#10;Description automatically generated">
            <a:extLst>
              <a:ext uri="{FF2B5EF4-FFF2-40B4-BE49-F238E27FC236}">
                <a16:creationId xmlns:a16="http://schemas.microsoft.com/office/drawing/2014/main" id="{4703D0FF-0A83-4C8B-A454-9A9AA2A18C18}"/>
              </a:ext>
            </a:extLst>
          </p:cNvPr>
          <p:cNvPicPr>
            <a:picLocks noChangeAspect="1"/>
          </p:cNvPicPr>
          <p:nvPr/>
        </p:nvPicPr>
        <p:blipFill rotWithShape="1">
          <a:blip r:embed="rId4">
            <a:alphaModFix/>
            <a:extLst>
              <a:ext uri="{28A0092B-C50C-407E-A947-70E740481C1C}">
                <a14:useLocalDpi xmlns:a14="http://schemas.microsoft.com/office/drawing/2010/main" val="0"/>
              </a:ext>
            </a:extLst>
          </a:blip>
          <a:srcRect l="20337" r="20321" b="-1"/>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2C7375E0-FD0E-467D-A176-080E64F39401}"/>
              </a:ext>
            </a:extLst>
          </p:cNvPr>
          <p:cNvSpPr>
            <a:spLocks noGrp="1"/>
          </p:cNvSpPr>
          <p:nvPr>
            <p:ph idx="1"/>
          </p:nvPr>
        </p:nvSpPr>
        <p:spPr>
          <a:xfrm>
            <a:off x="5963964" y="1878870"/>
            <a:ext cx="5614874" cy="4409388"/>
          </a:xfrm>
        </p:spPr>
        <p:txBody>
          <a:bodyPr anchor="ctr">
            <a:normAutofit lnSpcReduction="10000"/>
          </a:bodyPr>
          <a:lstStyle/>
          <a:p>
            <a:r>
              <a:rPr lang="en-GB" sz="2000" dirty="0">
                <a:solidFill>
                  <a:srgbClr val="000000"/>
                </a:solidFill>
              </a:rPr>
              <a:t>Mr Cooil is the Designated Safeguarding Lead and he has overall responsibility for safeguarding at Botley School</a:t>
            </a:r>
            <a:r>
              <a:rPr lang="en-GB" sz="2000" dirty="0" smtClean="0">
                <a:solidFill>
                  <a:srgbClr val="000000"/>
                </a:solidFill>
              </a:rPr>
              <a:t>.  His contact email is j.cooil@Botley.hants.sch.uk</a:t>
            </a:r>
            <a:endParaRPr lang="en-GB" sz="2000" dirty="0">
              <a:solidFill>
                <a:srgbClr val="000000"/>
              </a:solidFill>
            </a:endParaRPr>
          </a:p>
          <a:p>
            <a:r>
              <a:rPr lang="en-GB" sz="2000" dirty="0">
                <a:solidFill>
                  <a:srgbClr val="000000"/>
                </a:solidFill>
              </a:rPr>
              <a:t>The Deputy Safeguarding Leads are Miss Sambles, Mrs Grist, Mrs Westlake and Mrs Shuttle.  They have responsibility for safeguarding in Mr Cooil’s absence. </a:t>
            </a:r>
          </a:p>
          <a:p>
            <a:r>
              <a:rPr lang="en-GB" sz="2000" dirty="0">
                <a:solidFill>
                  <a:srgbClr val="000000"/>
                </a:solidFill>
              </a:rPr>
              <a:t>The Designated Safeguarding Lead and the Deputies have training every other year to make sure they are up to date.</a:t>
            </a:r>
          </a:p>
          <a:p>
            <a:r>
              <a:rPr lang="en-GB" sz="2000" dirty="0">
                <a:solidFill>
                  <a:srgbClr val="000000"/>
                </a:solidFill>
              </a:rPr>
              <a:t>Our safeguarding Governor is Mrs Abigail Kolstoe.  She helps the Governors to monitor how the Designated Safeguarding Lead is promoting safeguarding in the school. </a:t>
            </a:r>
          </a:p>
        </p:txBody>
      </p:sp>
    </p:spTree>
    <p:extLst>
      <p:ext uri="{BB962C8B-B14F-4D97-AF65-F5344CB8AC3E}">
        <p14:creationId xmlns:p14="http://schemas.microsoft.com/office/powerpoint/2010/main" val="1814151828"/>
      </p:ext>
    </p:extLst>
  </p:cSld>
  <p:clrMapOvr>
    <a:masterClrMapping/>
  </p:clrMapOvr>
  <mc:AlternateContent xmlns:mc="http://schemas.openxmlformats.org/markup-compatibility/2006" xmlns:p14="http://schemas.microsoft.com/office/powerpoint/2010/main">
    <mc:Choice Requires="p14">
      <p:transition p14:dur="250" advClick="0" advTm="20000">
        <p:push dir="u"/>
        <p:sndAc>
          <p:stSnd>
            <p:snd r:embed="rId2" name="chimes.wav"/>
          </p:stSnd>
        </p:sndAc>
      </p:transition>
    </mc:Choice>
    <mc:Fallback xmlns="">
      <p:transition advClick="0" advTm="20000">
        <p:push dir="u"/>
        <p:sndAc>
          <p:stSnd>
            <p:snd r:embed="rId5" name="chimes.wav"/>
          </p:stSnd>
        </p:sndAc>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4C0B10B-D2C4-4A54-AFAD-3D27DF88BB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B6BADB90-C74B-40D6-86DC-503F65FCE8D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4"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92DF5096-E051-498C-A3ED-CBA77A813AAC}"/>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6330788A-34BA-4701-94E2-9B35BB391E85}"/>
              </a:ext>
            </a:extLst>
          </p:cNvPr>
          <p:cNvSpPr>
            <a:spLocks noGrp="1"/>
          </p:cNvSpPr>
          <p:nvPr>
            <p:ph type="title"/>
          </p:nvPr>
        </p:nvSpPr>
        <p:spPr>
          <a:xfrm>
            <a:off x="1047280" y="759805"/>
            <a:ext cx="10306520" cy="1325563"/>
          </a:xfrm>
        </p:spPr>
        <p:txBody>
          <a:bodyPr>
            <a:normAutofit/>
          </a:bodyPr>
          <a:lstStyle/>
          <a:p>
            <a:r>
              <a:rPr lang="en-GB" sz="4000">
                <a:solidFill>
                  <a:srgbClr val="FFFFFF"/>
                </a:solidFill>
              </a:rPr>
              <a:t>How are staff trained about safeguarding?</a:t>
            </a:r>
          </a:p>
        </p:txBody>
      </p:sp>
      <p:sp>
        <p:nvSpPr>
          <p:cNvPr id="3" name="Content Placeholder 2">
            <a:extLst>
              <a:ext uri="{FF2B5EF4-FFF2-40B4-BE49-F238E27FC236}">
                <a16:creationId xmlns:a16="http://schemas.microsoft.com/office/drawing/2014/main" id="{2C7375E0-FD0E-467D-A176-080E64F39401}"/>
              </a:ext>
            </a:extLst>
          </p:cNvPr>
          <p:cNvSpPr>
            <a:spLocks noGrp="1"/>
          </p:cNvSpPr>
          <p:nvPr>
            <p:ph idx="1"/>
          </p:nvPr>
        </p:nvSpPr>
        <p:spPr>
          <a:xfrm>
            <a:off x="1119322" y="2466824"/>
            <a:ext cx="6097216" cy="3563159"/>
          </a:xfrm>
        </p:spPr>
        <p:txBody>
          <a:bodyPr>
            <a:normAutofit fontScale="92500"/>
          </a:bodyPr>
          <a:lstStyle/>
          <a:p>
            <a:r>
              <a:rPr lang="en-GB" sz="1800" dirty="0"/>
              <a:t>All staff have training every year on safeguarding, making sure they understand the signs of abuse and how to keep children </a:t>
            </a:r>
            <a:r>
              <a:rPr lang="en-GB" sz="1800" dirty="0" smtClean="0"/>
              <a:t>safe, with ongoing training throughout the year.</a:t>
            </a:r>
            <a:endParaRPr lang="en-GB" sz="1800" dirty="0"/>
          </a:p>
          <a:p>
            <a:r>
              <a:rPr lang="en-GB" sz="1800" dirty="0"/>
              <a:t>Every member of staff reads an important document for schools called Keeping Children Safe in Education.</a:t>
            </a:r>
          </a:p>
          <a:p>
            <a:r>
              <a:rPr lang="en-GB" sz="1800" dirty="0"/>
              <a:t>Mr Cooil regularly quizzes the staff to make sure that they have remembered and understood their training!</a:t>
            </a:r>
          </a:p>
          <a:p>
            <a:r>
              <a:rPr lang="en-GB" sz="1800" dirty="0"/>
              <a:t>All staff regularly receive training on Prevent.  Prevent is the duty that all schools have to prevent children from being radicalised.</a:t>
            </a:r>
          </a:p>
          <a:p>
            <a:r>
              <a:rPr lang="en-GB" sz="1800" dirty="0"/>
              <a:t>Appropriate members of staff receive First Aid Training.</a:t>
            </a:r>
          </a:p>
          <a:p>
            <a:r>
              <a:rPr lang="en-GB" sz="1800" dirty="0"/>
              <a:t>Appropriate staff receive Fire Safety Training and </a:t>
            </a:r>
            <a:r>
              <a:rPr lang="en-GB" sz="1800" smtClean="0"/>
              <a:t>all staff take </a:t>
            </a:r>
            <a:r>
              <a:rPr lang="en-GB" sz="1800" dirty="0"/>
              <a:t>part in regular fire drills.</a:t>
            </a:r>
          </a:p>
          <a:p>
            <a:endParaRPr lang="en-GB" sz="1300" dirty="0"/>
          </a:p>
        </p:txBody>
      </p:sp>
      <p:pic>
        <p:nvPicPr>
          <p:cNvPr id="8" name="Picture 7" descr="A picture containing person, person, holding, sign&#10;&#10;Description automatically generated">
            <a:extLst>
              <a:ext uri="{FF2B5EF4-FFF2-40B4-BE49-F238E27FC236}">
                <a16:creationId xmlns:a16="http://schemas.microsoft.com/office/drawing/2014/main" id="{DA93A9D8-4D67-48EE-B1FE-C232870963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4455" y="2781210"/>
            <a:ext cx="4761408" cy="2029942"/>
          </a:xfrm>
          <a:prstGeom prst="rect">
            <a:avLst/>
          </a:prstGeom>
        </p:spPr>
      </p:pic>
    </p:spTree>
    <p:extLst>
      <p:ext uri="{BB962C8B-B14F-4D97-AF65-F5344CB8AC3E}">
        <p14:creationId xmlns:p14="http://schemas.microsoft.com/office/powerpoint/2010/main" val="163538440"/>
      </p:ext>
    </p:extLst>
  </p:cSld>
  <p:clrMapOvr>
    <a:masterClrMapping/>
  </p:clrMapOvr>
  <mc:AlternateContent xmlns:mc="http://schemas.openxmlformats.org/markup-compatibility/2006" xmlns:p14="http://schemas.microsoft.com/office/powerpoint/2010/main">
    <mc:Choice Requires="p14">
      <p:transition p14:dur="250" advClick="0" advTm="20000">
        <p:wipe/>
        <p:sndAc>
          <p:stSnd>
            <p:snd r:embed="rId2" name="chimes.wav"/>
          </p:stSnd>
        </p:sndAc>
      </p:transition>
    </mc:Choice>
    <mc:Fallback xmlns="">
      <p:transition advClick="0" advTm="20000">
        <p:wipe/>
        <p:sndAc>
          <p:stSnd>
            <p:snd r:embed="rId4" name="chimes.wav"/>
          </p:st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3C994B4-9721-4148-9EEC-6793CECDE8D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3" y="-1"/>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Rectangle 14">
            <a:extLst>
              <a:ext uri="{FF2B5EF4-FFF2-40B4-BE49-F238E27FC236}">
                <a16:creationId xmlns:a16="http://schemas.microsoft.com/office/drawing/2014/main" id="{F9D95E49-763A-4886-B038-82F7347405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7" name="Rectangle 16">
            <a:extLst>
              <a:ext uri="{FF2B5EF4-FFF2-40B4-BE49-F238E27FC236}">
                <a16:creationId xmlns:a16="http://schemas.microsoft.com/office/drawing/2014/main" id="{99B60357-232D-4489-8786-BF4E4F74BA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0"/>
            <a:ext cx="471569" cy="2274927"/>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sp>
        <p:nvSpPr>
          <p:cNvPr id="19" name="Rectangle 18">
            <a:extLst>
              <a:ext uri="{FF2B5EF4-FFF2-40B4-BE49-F238E27FC236}">
                <a16:creationId xmlns:a16="http://schemas.microsoft.com/office/drawing/2014/main" id="{28928A89-D0B3-42AC-80FB-CA7D445693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727069"/>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30788A-34BA-4701-94E2-9B35BB391E85}"/>
              </a:ext>
            </a:extLst>
          </p:cNvPr>
          <p:cNvSpPr>
            <a:spLocks noGrp="1"/>
          </p:cNvSpPr>
          <p:nvPr>
            <p:ph type="title"/>
          </p:nvPr>
        </p:nvSpPr>
        <p:spPr>
          <a:xfrm>
            <a:off x="422145" y="2774907"/>
            <a:ext cx="3826298" cy="3263582"/>
          </a:xfrm>
        </p:spPr>
        <p:txBody>
          <a:bodyPr anchor="t">
            <a:normAutofit/>
          </a:bodyPr>
          <a:lstStyle/>
          <a:p>
            <a:r>
              <a:rPr lang="en-GB" sz="4800" dirty="0"/>
              <a:t>How do our children learn about safeguarding?</a:t>
            </a:r>
          </a:p>
        </p:txBody>
      </p:sp>
      <p:pic>
        <p:nvPicPr>
          <p:cNvPr id="8" name="Picture 7">
            <a:extLst>
              <a:ext uri="{FF2B5EF4-FFF2-40B4-BE49-F238E27FC236}">
                <a16:creationId xmlns:a16="http://schemas.microsoft.com/office/drawing/2014/main" id="{97A3CC52-D1F1-48AC-8703-066378569DFD}"/>
              </a:ext>
            </a:extLst>
          </p:cNvPr>
          <p:cNvPicPr>
            <a:picLocks noChangeAspect="1"/>
          </p:cNvPicPr>
          <p:nvPr/>
        </p:nvPicPr>
        <p:blipFill rotWithShape="1">
          <a:blip r:embed="rId3">
            <a:extLst>
              <a:ext uri="{28A0092B-C50C-407E-A947-70E740481C1C}">
                <a14:useLocalDpi xmlns:a14="http://schemas.microsoft.com/office/drawing/2010/main" val="0"/>
              </a:ext>
            </a:extLst>
          </a:blip>
          <a:srcRect b="564"/>
          <a:stretch/>
        </p:blipFill>
        <p:spPr>
          <a:xfrm>
            <a:off x="471576" y="10"/>
            <a:ext cx="10894411" cy="2274917"/>
          </a:xfrm>
          <a:prstGeom prst="rect">
            <a:avLst/>
          </a:prstGeom>
        </p:spPr>
      </p:pic>
      <p:sp>
        <p:nvSpPr>
          <p:cNvPr id="3" name="Content Placeholder 2">
            <a:extLst>
              <a:ext uri="{FF2B5EF4-FFF2-40B4-BE49-F238E27FC236}">
                <a16:creationId xmlns:a16="http://schemas.microsoft.com/office/drawing/2014/main" id="{2C7375E0-FD0E-467D-A176-080E64F39401}"/>
              </a:ext>
            </a:extLst>
          </p:cNvPr>
          <p:cNvSpPr>
            <a:spLocks noGrp="1"/>
          </p:cNvSpPr>
          <p:nvPr>
            <p:ph idx="1"/>
          </p:nvPr>
        </p:nvSpPr>
        <p:spPr>
          <a:xfrm>
            <a:off x="4529808" y="2602552"/>
            <a:ext cx="6430594" cy="3389930"/>
          </a:xfrm>
        </p:spPr>
        <p:txBody>
          <a:bodyPr anchor="t">
            <a:normAutofit lnSpcReduction="10000"/>
          </a:bodyPr>
          <a:lstStyle/>
          <a:p>
            <a:r>
              <a:rPr lang="en-GB" sz="1400" dirty="0"/>
              <a:t>We have a strong PSHE curriculum where children have lessons about welfare and personal safety.</a:t>
            </a:r>
          </a:p>
          <a:p>
            <a:r>
              <a:rPr lang="en-GB" sz="1400" dirty="0"/>
              <a:t>As part of PSHE, we teach Relationship and Sex Education in line with the Government’s guidance.</a:t>
            </a:r>
          </a:p>
          <a:p>
            <a:r>
              <a:rPr lang="en-GB" sz="1400" dirty="0"/>
              <a:t>We teach e-safety as part of the Computing curriculum.</a:t>
            </a:r>
          </a:p>
          <a:p>
            <a:r>
              <a:rPr lang="en-GB" sz="1400" dirty="0"/>
              <a:t>Our children take part in special events such as Road Safety Week and Safer Internet Day.</a:t>
            </a:r>
          </a:p>
          <a:p>
            <a:r>
              <a:rPr lang="en-GB" sz="1400" dirty="0"/>
              <a:t>We talk about risks and how to manage them in subjects such as DT and Science, especially if the children are using special equipment.</a:t>
            </a:r>
          </a:p>
          <a:p>
            <a:r>
              <a:rPr lang="en-GB" sz="1400" dirty="0"/>
              <a:t>We have regular worships where we talk about keeping safe.</a:t>
            </a:r>
          </a:p>
          <a:p>
            <a:r>
              <a:rPr lang="en-GB" sz="1400" dirty="0"/>
              <a:t>We work with the NSPCC and each year have workshops with them as part of the Speak Out, Stay Safe program.</a:t>
            </a:r>
          </a:p>
          <a:p>
            <a:r>
              <a:rPr lang="en-GB" sz="1400" dirty="0"/>
              <a:t>We read stories which encourage children to celebrate difference and diversity, so that they feel confident to speak out if they encounter prejudice or radicalisation.</a:t>
            </a:r>
          </a:p>
          <a:p>
            <a:endParaRPr lang="en-GB" sz="1100" dirty="0"/>
          </a:p>
        </p:txBody>
      </p:sp>
      <p:cxnSp>
        <p:nvCxnSpPr>
          <p:cNvPr id="21" name="Straight Connector 20">
            <a:extLst>
              <a:ext uri="{FF2B5EF4-FFF2-40B4-BE49-F238E27FC236}">
                <a16:creationId xmlns:a16="http://schemas.microsoft.com/office/drawing/2014/main" id="{F085D7B9-E066-4923-8CB7-294BF306296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65990"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5443840-A796-4C43-8DC1-1B738EFEC522}"/>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5193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5726331"/>
      </p:ext>
    </p:extLst>
  </p:cSld>
  <p:clrMapOvr>
    <a:masterClrMapping/>
  </p:clrMapOvr>
  <mc:AlternateContent xmlns:mc="http://schemas.openxmlformats.org/markup-compatibility/2006" xmlns:p14="http://schemas.microsoft.com/office/powerpoint/2010/main">
    <mc:Choice Requires="p14">
      <p:transition p14:dur="250" advTm="20000">
        <p:sndAc>
          <p:stSnd>
            <p:snd r:embed="rId2" name="chimes.wav"/>
          </p:stSnd>
        </p:sndAc>
      </p:transition>
    </mc:Choice>
    <mc:Fallback xmlns="">
      <p:transition advTm="20000">
        <p:sndAc>
          <p:stSnd>
            <p:snd r:embed="rId4" name="chimes.wav"/>
          </p:stSnd>
        </p:sndAc>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919F1A-FE93-49B8-8BE4-B5FD2AF3FADD}"/>
              </a:ext>
            </a:extLst>
          </p:cNvPr>
          <p:cNvSpPr>
            <a:spLocks noGrp="1"/>
          </p:cNvSpPr>
          <p:nvPr>
            <p:ph type="title"/>
          </p:nvPr>
        </p:nvSpPr>
        <p:spPr>
          <a:xfrm>
            <a:off x="686834" y="1153572"/>
            <a:ext cx="3200400" cy="4461163"/>
          </a:xfrm>
        </p:spPr>
        <p:txBody>
          <a:bodyPr>
            <a:normAutofit/>
          </a:bodyPr>
          <a:lstStyle/>
          <a:p>
            <a:r>
              <a:rPr lang="en-GB" dirty="0">
                <a:solidFill>
                  <a:srgbClr val="FFFFFF"/>
                </a:solidFill>
              </a:rPr>
              <a:t>What about Health and Safety?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AC3C704-F3E3-45C4-9BC5-5D5CF78B356A}"/>
              </a:ext>
            </a:extLst>
          </p:cNvPr>
          <p:cNvSpPr>
            <a:spLocks noGrp="1"/>
          </p:cNvSpPr>
          <p:nvPr>
            <p:ph idx="1"/>
          </p:nvPr>
        </p:nvSpPr>
        <p:spPr>
          <a:xfrm>
            <a:off x="4391038" y="190581"/>
            <a:ext cx="6906491" cy="4083434"/>
          </a:xfrm>
        </p:spPr>
        <p:txBody>
          <a:bodyPr anchor="ctr">
            <a:normAutofit fontScale="92500" lnSpcReduction="20000"/>
          </a:bodyPr>
          <a:lstStyle/>
          <a:p>
            <a:endParaRPr lang="en-GB" dirty="0"/>
          </a:p>
          <a:p>
            <a:r>
              <a:rPr lang="en-GB" dirty="0"/>
              <a:t>Regular Fire Practices take place.</a:t>
            </a:r>
          </a:p>
          <a:p>
            <a:r>
              <a:rPr lang="en-GB" dirty="0"/>
              <a:t>We have risk assessments in place for all key activities and these can be found in the school office.</a:t>
            </a:r>
          </a:p>
          <a:p>
            <a:r>
              <a:rPr lang="en-GB" dirty="0"/>
              <a:t>Our Health and Safety Governor monitors all our policies and practice.</a:t>
            </a:r>
          </a:p>
          <a:p>
            <a:r>
              <a:rPr lang="en-GB" dirty="0"/>
              <a:t>We teach the children how to keep themselves safe, for example teaching them how to use PE equipment safely before they use it.</a:t>
            </a:r>
          </a:p>
          <a:p>
            <a:r>
              <a:rPr lang="en-GB" dirty="0"/>
              <a:t>Individual pupils who have additional needs have plans for extra support they need.</a:t>
            </a:r>
          </a:p>
          <a:p>
            <a:endParaRPr lang="en-GB" dirty="0"/>
          </a:p>
        </p:txBody>
      </p:sp>
      <p:pic>
        <p:nvPicPr>
          <p:cNvPr id="5" name="Picture 4" descr="A picture containing indoor, table, teddy, bear&#10;&#10;Description automatically generated">
            <a:extLst>
              <a:ext uri="{FF2B5EF4-FFF2-40B4-BE49-F238E27FC236}">
                <a16:creationId xmlns:a16="http://schemas.microsoft.com/office/drawing/2014/main" id="{18822A6F-94AF-4832-96DB-F9A5F4DC00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1599" y="4166594"/>
            <a:ext cx="5500385" cy="2479739"/>
          </a:xfrm>
          <a:prstGeom prst="rect">
            <a:avLst/>
          </a:prstGeom>
        </p:spPr>
      </p:pic>
    </p:spTree>
    <p:extLst>
      <p:ext uri="{BB962C8B-B14F-4D97-AF65-F5344CB8AC3E}">
        <p14:creationId xmlns:p14="http://schemas.microsoft.com/office/powerpoint/2010/main" val="45819753"/>
      </p:ext>
    </p:extLst>
  </p:cSld>
  <p:clrMapOvr>
    <a:masterClrMapping/>
  </p:clrMapOvr>
  <mc:AlternateContent xmlns:mc="http://schemas.openxmlformats.org/markup-compatibility/2006" xmlns:p14="http://schemas.microsoft.com/office/powerpoint/2010/main">
    <mc:Choice Requires="p14">
      <p:transition p14:dur="250" advTm="20000">
        <p:sndAc>
          <p:stSnd>
            <p:snd r:embed="rId2" name="chimes.wav"/>
          </p:stSnd>
        </p:sndAc>
      </p:transition>
    </mc:Choice>
    <mc:Fallback xmlns="">
      <p:transition advTm="20000">
        <p:sndAc>
          <p:stSnd>
            <p:snd r:embed="rId4" name="chimes.wav"/>
          </p:stSnd>
        </p:sndAc>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01CC55D-ED54-4C5C-95E6-10947BD110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5524A4-20E8-4B62-A03E-3335D3133495}"/>
              </a:ext>
            </a:extLst>
          </p:cNvPr>
          <p:cNvSpPr>
            <a:spLocks noGrp="1"/>
          </p:cNvSpPr>
          <p:nvPr>
            <p:ph type="title"/>
          </p:nvPr>
        </p:nvSpPr>
        <p:spPr>
          <a:xfrm>
            <a:off x="589560" y="856180"/>
            <a:ext cx="4560584" cy="927050"/>
          </a:xfrm>
        </p:spPr>
        <p:txBody>
          <a:bodyPr anchor="ctr">
            <a:normAutofit/>
          </a:bodyPr>
          <a:lstStyle/>
          <a:p>
            <a:r>
              <a:rPr lang="en-GB" sz="3700" dirty="0"/>
              <a:t>What about First Aid?</a:t>
            </a:r>
          </a:p>
        </p:txBody>
      </p:sp>
      <p:grpSp>
        <p:nvGrpSpPr>
          <p:cNvPr id="13" name="Group 12">
            <a:extLst>
              <a:ext uri="{FF2B5EF4-FFF2-40B4-BE49-F238E27FC236}">
                <a16:creationId xmlns:a16="http://schemas.microsoft.com/office/drawing/2014/main" id="{1DE889C7-FAD6-4397-98E2-05D5034844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3873B707-463F-40B0-8227-E8CC6C67E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F13CAB-2FA1-402F-BD26-001D8C315DC4}"/>
              </a:ext>
            </a:extLst>
          </p:cNvPr>
          <p:cNvSpPr>
            <a:spLocks noGrp="1"/>
          </p:cNvSpPr>
          <p:nvPr>
            <p:ph idx="1"/>
          </p:nvPr>
        </p:nvSpPr>
        <p:spPr>
          <a:xfrm>
            <a:off x="159341" y="2123738"/>
            <a:ext cx="5234491" cy="4467086"/>
          </a:xfrm>
        </p:spPr>
        <p:txBody>
          <a:bodyPr anchor="ctr">
            <a:noAutofit/>
          </a:bodyPr>
          <a:lstStyle/>
          <a:p>
            <a:r>
              <a:rPr lang="en-GB" sz="2000" dirty="0"/>
              <a:t>Trained staff administer First Aid.</a:t>
            </a:r>
          </a:p>
          <a:p>
            <a:r>
              <a:rPr lang="en-GB" sz="2000" dirty="0"/>
              <a:t>Information about individual pupils with medical needs is shared with staff so that they can help them in the best way.</a:t>
            </a:r>
          </a:p>
          <a:p>
            <a:r>
              <a:rPr lang="en-GB" sz="2000" dirty="0"/>
              <a:t>All First Aids are recorded thoroughly.</a:t>
            </a:r>
          </a:p>
          <a:p>
            <a:r>
              <a:rPr lang="en-GB" sz="2000" dirty="0"/>
              <a:t>We have conversations with parents if their child has needed First Aid and if a child has bumped their head, we also put a sticker on them so parents can see.</a:t>
            </a:r>
          </a:p>
          <a:p>
            <a:r>
              <a:rPr lang="en-GB" sz="2000" dirty="0"/>
              <a:t>All staff know the children very well and can spot changes which might suggest they are unwell</a:t>
            </a:r>
          </a:p>
          <a:p>
            <a:r>
              <a:rPr lang="en-GB" sz="2000" dirty="0"/>
              <a:t>We have a very thorough First Aid Policy which we have put on our website.</a:t>
            </a:r>
          </a:p>
        </p:txBody>
      </p:sp>
      <p:sp>
        <p:nvSpPr>
          <p:cNvPr id="19" name="Rectangle 18">
            <a:extLst>
              <a:ext uri="{FF2B5EF4-FFF2-40B4-BE49-F238E27FC236}">
                <a16:creationId xmlns:a16="http://schemas.microsoft.com/office/drawing/2014/main" id="{C13237C8-E62C-4F0D-A318-BD6FB6C2D1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9C9EAEA-39D0-4B0E-A0EB-51E7B267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First-Aid Kit PNG Transparent Images | PNG All"/>
          <p:cNvPicPr>
            <a:picLocks noChangeAspect="1"/>
          </p:cNvPicPr>
          <p:nvPr/>
        </p:nvPicPr>
        <p:blipFill rotWithShape="1">
          <a:blip r:embed="rId3" cstate="hqprint">
            <a:extLst>
              <a:ext uri="{28A0092B-C50C-407E-A947-70E740481C1C}">
                <a14:useLocalDpi xmlns:a14="http://schemas.microsoft.com/office/drawing/2010/main" val="0"/>
              </a:ext>
            </a:extLst>
          </a:blip>
          <a:srcRect l="7850" r="3949"/>
          <a:stretch/>
        </p:blipFill>
        <p:spPr>
          <a:xfrm>
            <a:off x="5977788" y="799352"/>
            <a:ext cx="5425410" cy="5259296"/>
          </a:xfrm>
          <a:prstGeom prst="rect">
            <a:avLst/>
          </a:prstGeom>
        </p:spPr>
      </p:pic>
    </p:spTree>
    <p:extLst>
      <p:ext uri="{BB962C8B-B14F-4D97-AF65-F5344CB8AC3E}">
        <p14:creationId xmlns:p14="http://schemas.microsoft.com/office/powerpoint/2010/main" val="3869142958"/>
      </p:ext>
    </p:extLst>
  </p:cSld>
  <p:clrMapOvr>
    <a:masterClrMapping/>
  </p:clrMapOvr>
  <mc:AlternateContent xmlns:mc="http://schemas.openxmlformats.org/markup-compatibility/2006" xmlns:p14="http://schemas.microsoft.com/office/powerpoint/2010/main">
    <mc:Choice Requires="p14">
      <p:transition p14:dur="250" advTm="20000">
        <p:sndAc>
          <p:stSnd>
            <p:snd r:embed="rId2" name="chimes.wav"/>
          </p:stSnd>
        </p:sndAc>
      </p:transition>
    </mc:Choice>
    <mc:Fallback xmlns="">
      <p:transition advTm="20000">
        <p:sndAc>
          <p:stSnd>
            <p:snd r:embed="rId4" name="chimes.wav"/>
          </p:stSnd>
        </p:sndAc>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FFA2DF-18A8-4B4A-BA8D-F5978BE3AC29}"/>
              </a:ext>
            </a:extLst>
          </p:cNvPr>
          <p:cNvSpPr>
            <a:spLocks noGrp="1"/>
          </p:cNvSpPr>
          <p:nvPr>
            <p:ph type="title"/>
          </p:nvPr>
        </p:nvSpPr>
        <p:spPr>
          <a:xfrm>
            <a:off x="589560" y="856180"/>
            <a:ext cx="4560584" cy="1128068"/>
          </a:xfrm>
        </p:spPr>
        <p:txBody>
          <a:bodyPr anchor="ctr">
            <a:normAutofit/>
          </a:bodyPr>
          <a:lstStyle/>
          <a:p>
            <a:r>
              <a:rPr lang="en-GB" sz="2500"/>
              <a:t>How are children kept safe during off-site visits and with visitors to the school?</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746E03D-AEE9-40F3-BDFD-BBBA87A10E96}"/>
              </a:ext>
            </a:extLst>
          </p:cNvPr>
          <p:cNvSpPr>
            <a:spLocks noGrp="1"/>
          </p:cNvSpPr>
          <p:nvPr>
            <p:ph idx="1"/>
          </p:nvPr>
        </p:nvSpPr>
        <p:spPr>
          <a:xfrm>
            <a:off x="590719" y="2330505"/>
            <a:ext cx="4559425" cy="3979585"/>
          </a:xfrm>
        </p:spPr>
        <p:txBody>
          <a:bodyPr anchor="ctr">
            <a:normAutofit/>
          </a:bodyPr>
          <a:lstStyle/>
          <a:p>
            <a:r>
              <a:rPr lang="en-GB" sz="1600" dirty="0"/>
              <a:t>All visitors to the school, including volunteers, are required to complete a DBS check before starting.  </a:t>
            </a:r>
          </a:p>
          <a:p>
            <a:r>
              <a:rPr lang="en-GB" sz="1600" dirty="0"/>
              <a:t>All new staff and volunteers have a thorough induction, including aspects of safeguarding and health and safety.</a:t>
            </a:r>
          </a:p>
          <a:p>
            <a:r>
              <a:rPr lang="en-GB" sz="1600" dirty="0"/>
              <a:t>We share school protocols for trips with all adults before going.</a:t>
            </a:r>
          </a:p>
          <a:p>
            <a:r>
              <a:rPr lang="en-GB" sz="1600" dirty="0"/>
              <a:t>Before a trip or before a visitor, we complete thorough risk assessments and pre-visits.</a:t>
            </a:r>
          </a:p>
          <a:p>
            <a:r>
              <a:rPr lang="en-GB" sz="1600" dirty="0"/>
              <a:t>Medical information is shared with all relevant adults before trips and medicines are taken on trips and carefully controlled.</a:t>
            </a:r>
          </a:p>
          <a:p>
            <a:r>
              <a:rPr lang="en-GB" sz="1600" dirty="0"/>
              <a:t>Transport is arranged, risk assessed and managed carefully by staff.</a:t>
            </a:r>
          </a:p>
          <a:p>
            <a:endParaRPr lang="en-GB" sz="1600" dirty="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Free photo Cartoon Motor Vehicle Bus Yellow School Bus ..."/>
          <p:cNvPicPr>
            <a:picLocks noChangeAspect="1"/>
          </p:cNvPicPr>
          <p:nvPr/>
        </p:nvPicPr>
        <p:blipFill rotWithShape="1">
          <a:blip r:embed="rId3">
            <a:extLst>
              <a:ext uri="{28A0092B-C50C-407E-A947-70E740481C1C}">
                <a14:useLocalDpi xmlns:a14="http://schemas.microsoft.com/office/drawing/2010/main" val="0"/>
              </a:ext>
            </a:extLst>
          </a:blip>
          <a:srcRect l="12815" r="18586" b="1"/>
          <a:stretch/>
        </p:blipFill>
        <p:spPr>
          <a:xfrm>
            <a:off x="5977788" y="799352"/>
            <a:ext cx="5425410" cy="5259296"/>
          </a:xfrm>
          <a:prstGeom prst="rect">
            <a:avLst/>
          </a:prstGeom>
        </p:spPr>
      </p:pic>
    </p:spTree>
    <p:extLst>
      <p:ext uri="{BB962C8B-B14F-4D97-AF65-F5344CB8AC3E}">
        <p14:creationId xmlns:p14="http://schemas.microsoft.com/office/powerpoint/2010/main" val="3443191978"/>
      </p:ext>
    </p:extLst>
  </p:cSld>
  <p:clrMapOvr>
    <a:masterClrMapping/>
  </p:clrMapOvr>
  <mc:AlternateContent xmlns:mc="http://schemas.openxmlformats.org/markup-compatibility/2006" xmlns:p14="http://schemas.microsoft.com/office/powerpoint/2010/main">
    <mc:Choice Requires="p14">
      <p:transition p14:dur="250" advTm="20000">
        <p:sndAc>
          <p:stSnd>
            <p:snd r:embed="rId2" name="chimes.wav"/>
          </p:stSnd>
        </p:sndAc>
      </p:transition>
    </mc:Choice>
    <mc:Fallback xmlns="">
      <p:transition advTm="20000">
        <p:sndAc>
          <p:stSnd>
            <p:snd r:embed="rId4" name="chimes.wav"/>
          </p:stSnd>
        </p:sndAc>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2F386-3F2A-4D8F-ADAD-E36923A4752D}"/>
              </a:ext>
            </a:extLst>
          </p:cNvPr>
          <p:cNvSpPr>
            <a:spLocks noGrp="1"/>
          </p:cNvSpPr>
          <p:nvPr>
            <p:ph type="title"/>
          </p:nvPr>
        </p:nvSpPr>
        <p:spPr>
          <a:xfrm>
            <a:off x="481013" y="3752849"/>
            <a:ext cx="3290887" cy="2452687"/>
          </a:xfrm>
        </p:spPr>
        <p:txBody>
          <a:bodyPr anchor="ctr">
            <a:normAutofit/>
          </a:bodyPr>
          <a:lstStyle/>
          <a:p>
            <a:r>
              <a:rPr lang="en-GB" sz="3600"/>
              <a:t>How is attendance monitored? </a:t>
            </a:r>
          </a:p>
        </p:txBody>
      </p:sp>
      <p:pic>
        <p:nvPicPr>
          <p:cNvPr id="4" name="Picture 3" descr="CAROLS IN THE CLOISTERS 2019 | Great Britain"/>
          <p:cNvPicPr>
            <a:picLocks noChangeAspect="1"/>
          </p:cNvPicPr>
          <p:nvPr/>
        </p:nvPicPr>
        <p:blipFill rotWithShape="1">
          <a:blip r:embed="rId3">
            <a:extLst>
              <a:ext uri="{28A0092B-C50C-407E-A947-70E740481C1C}">
                <a14:useLocalDpi xmlns:a14="http://schemas.microsoft.com/office/drawing/2010/main" val="0"/>
              </a:ext>
            </a:extLst>
          </a:blip>
          <a:srcRect t="26276" b="12854"/>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4379DB31-6A72-4E7D-946A-19612C82175F}"/>
              </a:ext>
            </a:extLst>
          </p:cNvPr>
          <p:cNvSpPr>
            <a:spLocks noGrp="1"/>
          </p:cNvSpPr>
          <p:nvPr>
            <p:ph idx="1"/>
          </p:nvPr>
        </p:nvSpPr>
        <p:spPr>
          <a:xfrm>
            <a:off x="4223982" y="3752850"/>
            <a:ext cx="7485413" cy="2452687"/>
          </a:xfrm>
        </p:spPr>
        <p:txBody>
          <a:bodyPr anchor="ctr">
            <a:normAutofit/>
          </a:bodyPr>
          <a:lstStyle/>
          <a:p>
            <a:r>
              <a:rPr lang="en-GB" sz="1500" dirty="0"/>
              <a:t>We monitor attendance carefully, including incidents of late arrival at school.</a:t>
            </a:r>
          </a:p>
          <a:p>
            <a:r>
              <a:rPr lang="en-GB" sz="1500" dirty="0"/>
              <a:t>We have regular conversations with parents where attendance and time keeping is becoming a concern.</a:t>
            </a:r>
          </a:p>
          <a:p>
            <a:r>
              <a:rPr lang="en-GB" sz="1500" dirty="0"/>
              <a:t>Parents receive letters from the school if their child’s absence remains a concern.</a:t>
            </a:r>
          </a:p>
          <a:p>
            <a:r>
              <a:rPr lang="en-GB" sz="1500" dirty="0"/>
              <a:t>Parents are offered support with attendance if this is appropriate, including support from our Pastoral Support Worker. </a:t>
            </a:r>
          </a:p>
          <a:p>
            <a:r>
              <a:rPr lang="en-GB" sz="1500" dirty="0"/>
              <a:t>If necessary, parents can be signposted towards support from other outside agencies, such as Banardos or the Family Support Service.</a:t>
            </a:r>
          </a:p>
        </p:txBody>
      </p:sp>
    </p:spTree>
    <p:extLst>
      <p:ext uri="{BB962C8B-B14F-4D97-AF65-F5344CB8AC3E}">
        <p14:creationId xmlns:p14="http://schemas.microsoft.com/office/powerpoint/2010/main" val="54742664"/>
      </p:ext>
    </p:extLst>
  </p:cSld>
  <p:clrMapOvr>
    <a:masterClrMapping/>
  </p:clrMapOvr>
  <mc:AlternateContent xmlns:mc="http://schemas.openxmlformats.org/markup-compatibility/2006" xmlns:p14="http://schemas.microsoft.com/office/powerpoint/2010/main">
    <mc:Choice Requires="p14">
      <p:transition p14:dur="250" advTm="20000">
        <p:sndAc>
          <p:stSnd>
            <p:snd r:embed="rId2" name="chimes.wav"/>
          </p:stSnd>
        </p:sndAc>
      </p:transition>
    </mc:Choice>
    <mc:Fallback xmlns="">
      <p:transition advTm="20000">
        <p:sndAc>
          <p:stSnd>
            <p:snd r:embed="rId4" name="chimes.wav"/>
          </p:stSnd>
        </p:sndAc>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9CD2D09-B1BB-4DF5-9E1C-3D21B21EDE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83355637-BA71-4F63-94C9-E77BF81BDFC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9" name="TextBox 8">
            <a:extLst>
              <a:ext uri="{FF2B5EF4-FFF2-40B4-BE49-F238E27FC236}">
                <a16:creationId xmlns:a16="http://schemas.microsoft.com/office/drawing/2014/main" id="{677632EF-14B0-4233-AD24-ABF6D7BE1E6E}"/>
              </a:ext>
            </a:extLst>
          </p:cNvPr>
          <p:cNvSpPr txBox="1"/>
          <p:nvPr/>
        </p:nvSpPr>
        <p:spPr>
          <a:xfrm>
            <a:off x="178191" y="95032"/>
            <a:ext cx="6473002" cy="131166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800" b="1" dirty="0">
                <a:latin typeface="+mj-lt"/>
                <a:ea typeface="+mj-ea"/>
                <a:cs typeface="+mj-cs"/>
              </a:rPr>
              <a:t>How do we promote an anti-bullying message to our children?</a:t>
            </a:r>
          </a:p>
        </p:txBody>
      </p:sp>
      <p:sp>
        <p:nvSpPr>
          <p:cNvPr id="7" name="TextBox 6"/>
          <p:cNvSpPr txBox="1"/>
          <p:nvPr/>
        </p:nvSpPr>
        <p:spPr>
          <a:xfrm>
            <a:off x="178191" y="1090517"/>
            <a:ext cx="3794292" cy="5277076"/>
          </a:xfrm>
          <a:prstGeom prst="rect">
            <a:avLst/>
          </a:prstGeom>
        </p:spPr>
        <p:txBody>
          <a:bodyPr vert="horz" lIns="91440" tIns="45720" rIns="91440" bIns="45720" rtlCol="0" anchor="ctr">
            <a:noAutofit/>
          </a:bodyPr>
          <a:lstStyle/>
          <a:p>
            <a:pPr>
              <a:lnSpc>
                <a:spcPct val="90000"/>
              </a:lnSpc>
              <a:spcAft>
                <a:spcPts val="600"/>
              </a:spcAft>
            </a:pPr>
            <a:r>
              <a:rPr lang="en-US" dirty="0">
                <a:solidFill>
                  <a:srgbClr val="FF0000"/>
                </a:solidFill>
              </a:rPr>
              <a:t>What is bullying?</a:t>
            </a:r>
          </a:p>
          <a:p>
            <a:pPr>
              <a:lnSpc>
                <a:spcPct val="90000"/>
              </a:lnSpc>
              <a:spcAft>
                <a:spcPts val="600"/>
              </a:spcAft>
            </a:pPr>
            <a:r>
              <a:rPr lang="en-US" dirty="0">
                <a:solidFill>
                  <a:srgbClr val="000000"/>
                </a:solidFill>
              </a:rPr>
              <a:t>Bullying is when an individual or group </a:t>
            </a:r>
            <a:r>
              <a:rPr lang="en-US" b="1" i="1" dirty="0">
                <a:solidFill>
                  <a:srgbClr val="000000"/>
                </a:solidFill>
              </a:rPr>
              <a:t>deliberately</a:t>
            </a:r>
            <a:r>
              <a:rPr lang="en-US" dirty="0">
                <a:solidFill>
                  <a:srgbClr val="000000"/>
                </a:solidFill>
              </a:rPr>
              <a:t> hurts another or makes them feel unhappy. Bullying behaviour will be repeated over a period of time and is difficult for the victim to defend against. Bullying may also be </a:t>
            </a:r>
            <a:r>
              <a:rPr lang="en-US" i="1" dirty="0">
                <a:solidFill>
                  <a:srgbClr val="000000"/>
                </a:solidFill>
              </a:rPr>
              <a:t>racist</a:t>
            </a:r>
            <a:r>
              <a:rPr lang="en-US" b="1" i="1" dirty="0">
                <a:solidFill>
                  <a:srgbClr val="000000"/>
                </a:solidFill>
              </a:rPr>
              <a:t>, </a:t>
            </a:r>
            <a:r>
              <a:rPr lang="en-US" i="1" dirty="0">
                <a:solidFill>
                  <a:srgbClr val="000000"/>
                </a:solidFill>
              </a:rPr>
              <a:t>sexist</a:t>
            </a:r>
            <a:r>
              <a:rPr lang="en-US" b="1" i="1" dirty="0">
                <a:solidFill>
                  <a:srgbClr val="000000"/>
                </a:solidFill>
              </a:rPr>
              <a:t>,</a:t>
            </a:r>
            <a:r>
              <a:rPr lang="en-US" dirty="0">
                <a:solidFill>
                  <a:srgbClr val="000000"/>
                </a:solidFill>
              </a:rPr>
              <a:t> or </a:t>
            </a:r>
            <a:r>
              <a:rPr lang="en-US" i="1" dirty="0">
                <a:solidFill>
                  <a:srgbClr val="000000"/>
                </a:solidFill>
              </a:rPr>
              <a:t>homophobic</a:t>
            </a:r>
            <a:r>
              <a:rPr lang="en-US" dirty="0">
                <a:solidFill>
                  <a:srgbClr val="000000"/>
                </a:solidFill>
              </a:rPr>
              <a:t>. People can be bullied for any reason; because of the way they look, because of their religion, their age or because of a learning or physical difference, for example.</a:t>
            </a:r>
          </a:p>
          <a:p>
            <a:pPr indent="-228600">
              <a:lnSpc>
                <a:spcPct val="90000"/>
              </a:lnSpc>
              <a:spcAft>
                <a:spcPts val="600"/>
              </a:spcAft>
              <a:buFont typeface="Arial" panose="020B0604020202020204" pitchFamily="34" charset="0"/>
              <a:buChar char="•"/>
            </a:pPr>
            <a:r>
              <a:rPr lang="en-US" dirty="0">
                <a:solidFill>
                  <a:srgbClr val="000000"/>
                </a:solidFill>
              </a:rPr>
              <a:t>We use the acronym </a:t>
            </a:r>
            <a:r>
              <a:rPr lang="en-US" dirty="0">
                <a:solidFill>
                  <a:srgbClr val="FF0000"/>
                </a:solidFill>
              </a:rPr>
              <a:t>STOP</a:t>
            </a:r>
            <a:r>
              <a:rPr lang="en-US" dirty="0">
                <a:solidFill>
                  <a:srgbClr val="000000"/>
                </a:solidFill>
              </a:rPr>
              <a:t> to define bullying:</a:t>
            </a:r>
          </a:p>
          <a:p>
            <a:pPr indent="-228600">
              <a:lnSpc>
                <a:spcPct val="90000"/>
              </a:lnSpc>
              <a:spcAft>
                <a:spcPts val="600"/>
              </a:spcAft>
              <a:buFont typeface="Arial" panose="020B0604020202020204" pitchFamily="34" charset="0"/>
              <a:buChar char="•"/>
            </a:pPr>
            <a:r>
              <a:rPr lang="en-US" dirty="0">
                <a:solidFill>
                  <a:srgbClr val="FF0000"/>
                </a:solidFill>
              </a:rPr>
              <a:t>Several</a:t>
            </a:r>
          </a:p>
          <a:p>
            <a:pPr indent="-228600">
              <a:lnSpc>
                <a:spcPct val="90000"/>
              </a:lnSpc>
              <a:spcAft>
                <a:spcPts val="600"/>
              </a:spcAft>
              <a:buFont typeface="Arial" panose="020B0604020202020204" pitchFamily="34" charset="0"/>
              <a:buChar char="•"/>
            </a:pPr>
            <a:r>
              <a:rPr lang="en-US" dirty="0">
                <a:solidFill>
                  <a:srgbClr val="FF0000"/>
                </a:solidFill>
              </a:rPr>
              <a:t>Times</a:t>
            </a:r>
          </a:p>
          <a:p>
            <a:pPr indent="-228600">
              <a:lnSpc>
                <a:spcPct val="90000"/>
              </a:lnSpc>
              <a:spcAft>
                <a:spcPts val="600"/>
              </a:spcAft>
              <a:buFont typeface="Arial" panose="020B0604020202020204" pitchFamily="34" charset="0"/>
              <a:buChar char="•"/>
            </a:pPr>
            <a:r>
              <a:rPr lang="en-US" dirty="0">
                <a:solidFill>
                  <a:srgbClr val="FF0000"/>
                </a:solidFill>
              </a:rPr>
              <a:t>On</a:t>
            </a:r>
          </a:p>
          <a:p>
            <a:pPr indent="-228600">
              <a:lnSpc>
                <a:spcPct val="90000"/>
              </a:lnSpc>
              <a:spcAft>
                <a:spcPts val="600"/>
              </a:spcAft>
              <a:buFont typeface="Arial" panose="020B0604020202020204" pitchFamily="34" charset="0"/>
              <a:buChar char="•"/>
            </a:pPr>
            <a:r>
              <a:rPr lang="en-US" dirty="0">
                <a:solidFill>
                  <a:srgbClr val="FF0000"/>
                </a:solidFill>
              </a:rPr>
              <a:t>Purpose</a:t>
            </a:r>
          </a:p>
        </p:txBody>
      </p:sp>
      <p:sp>
        <p:nvSpPr>
          <p:cNvPr id="25" name="Freeform 49">
            <a:extLst>
              <a:ext uri="{FF2B5EF4-FFF2-40B4-BE49-F238E27FC236}">
                <a16:creationId xmlns:a16="http://schemas.microsoft.com/office/drawing/2014/main" id="{967C29FE-FD32-4AFB-AD20-DBDF5864B2D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6" name="Picture 15" descr="A drawing of a cartoon character&#10;&#10;Description automatically generated">
            <a:extLst>
              <a:ext uri="{FF2B5EF4-FFF2-40B4-BE49-F238E27FC236}">
                <a16:creationId xmlns:a16="http://schemas.microsoft.com/office/drawing/2014/main" id="{3FA56619-6F10-47DF-AE12-29AC7D9137DE}"/>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rcRect t="3308" r="-1" b="11598"/>
          <a:stretch/>
        </p:blipFill>
        <p:spPr>
          <a:xfrm>
            <a:off x="2578650" y="4822073"/>
            <a:ext cx="1672084" cy="1924144"/>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
        <p:nvSpPr>
          <p:cNvPr id="2" name="TextBox 1">
            <a:extLst>
              <a:ext uri="{FF2B5EF4-FFF2-40B4-BE49-F238E27FC236}">
                <a16:creationId xmlns:a16="http://schemas.microsoft.com/office/drawing/2014/main" id="{437244B2-26A5-446F-80FA-ECE54007E0CB}"/>
              </a:ext>
            </a:extLst>
          </p:cNvPr>
          <p:cNvSpPr txBox="1"/>
          <p:nvPr/>
        </p:nvSpPr>
        <p:spPr>
          <a:xfrm>
            <a:off x="4035205" y="750864"/>
            <a:ext cx="2562860" cy="5986254"/>
          </a:xfrm>
          <a:prstGeom prst="rect">
            <a:avLst/>
          </a:prstGeom>
          <a:noFill/>
          <a:ln w="25400">
            <a:noFill/>
          </a:ln>
        </p:spPr>
        <p:txBody>
          <a:bodyPr wrap="square" rtlCol="0">
            <a:spAutoFit/>
          </a:bodyPr>
          <a:lstStyle/>
          <a:p>
            <a:pPr>
              <a:spcAft>
                <a:spcPts val="600"/>
              </a:spcAft>
            </a:pPr>
            <a:r>
              <a:rPr lang="en-GB" dirty="0">
                <a:solidFill>
                  <a:srgbClr val="FF0000"/>
                </a:solidFill>
                <a:latin typeface="Calibri" panose="020F0502020204030204" pitchFamily="34" charset="0"/>
                <a:cs typeface="Calibri" panose="020F0502020204030204" pitchFamily="34" charset="0"/>
              </a:rPr>
              <a:t>Bullying is not  ……….</a:t>
            </a:r>
          </a:p>
          <a:p>
            <a:pPr>
              <a:spcAft>
                <a:spcPts val="600"/>
              </a:spcAft>
            </a:pPr>
            <a:r>
              <a:rPr lang="en-GB" dirty="0">
                <a:latin typeface="Calibri" panose="020F0502020204030204" pitchFamily="34" charset="0"/>
                <a:cs typeface="Calibri" panose="020F0502020204030204" pitchFamily="34" charset="0"/>
              </a:rPr>
              <a:t>It is important to understand that bullying is not a period  of falling out with friends, name calling, arguments or when the occasional trick or joke is played on someone. Children sometimes fall out and say things because they are upset. When occasional problems of this kind arise, although unkind, it is not classed as bullying. It is an important part of children’s development to learn how to deal with friendship breakdowns or an unwanted comment. </a:t>
            </a:r>
          </a:p>
        </p:txBody>
      </p:sp>
      <p:sp>
        <p:nvSpPr>
          <p:cNvPr id="3" name="TextBox 2">
            <a:extLst>
              <a:ext uri="{FF2B5EF4-FFF2-40B4-BE49-F238E27FC236}">
                <a16:creationId xmlns:a16="http://schemas.microsoft.com/office/drawing/2014/main" id="{E7A1F4D5-7126-4FBC-97F1-8BC9D77C8E1E}"/>
              </a:ext>
            </a:extLst>
          </p:cNvPr>
          <p:cNvSpPr txBox="1"/>
          <p:nvPr/>
        </p:nvSpPr>
        <p:spPr>
          <a:xfrm>
            <a:off x="6829763" y="344464"/>
            <a:ext cx="5246387" cy="6401753"/>
          </a:xfrm>
          <a:prstGeom prst="rect">
            <a:avLst/>
          </a:prstGeom>
          <a:noFill/>
          <a:ln w="25400">
            <a:noFill/>
          </a:ln>
        </p:spPr>
        <p:txBody>
          <a:bodyPr wrap="square" rtlCol="0">
            <a:spAutoFit/>
          </a:bodyPr>
          <a:lstStyle/>
          <a:p>
            <a:pPr>
              <a:spcAft>
                <a:spcPts val="600"/>
              </a:spcAft>
            </a:pPr>
            <a:r>
              <a:rPr lang="en-GB" sz="1500" dirty="0">
                <a:solidFill>
                  <a:srgbClr val="FF0000"/>
                </a:solidFill>
              </a:rPr>
              <a:t>How do we aim to prevent bullying at Botley?</a:t>
            </a:r>
          </a:p>
          <a:p>
            <a:pPr>
              <a:spcAft>
                <a:spcPts val="600"/>
              </a:spcAft>
            </a:pPr>
            <a:r>
              <a:rPr lang="en-GB" sz="1500" dirty="0"/>
              <a:t>We discuss, reward and celebrate our school Heart Value of Respect.</a:t>
            </a:r>
          </a:p>
          <a:p>
            <a:pPr>
              <a:spcAft>
                <a:spcPts val="600"/>
              </a:spcAft>
            </a:pPr>
            <a:r>
              <a:rPr lang="en-GB" sz="1500" dirty="0"/>
              <a:t>Each class agrees on their own set of class rules.</a:t>
            </a:r>
          </a:p>
          <a:p>
            <a:pPr>
              <a:spcAft>
                <a:spcPts val="600"/>
              </a:spcAft>
            </a:pPr>
            <a:r>
              <a:rPr lang="en-GB" sz="1500" dirty="0"/>
              <a:t>We recognise national anti-bullying week each year.</a:t>
            </a:r>
          </a:p>
          <a:p>
            <a:pPr>
              <a:spcAft>
                <a:spcPts val="600"/>
              </a:spcAft>
            </a:pPr>
            <a:r>
              <a:rPr lang="en-GB" sz="1500" dirty="0"/>
              <a:t>We raise awareness through assemblies, work in PSHE lessons and circle time discussions.</a:t>
            </a:r>
          </a:p>
          <a:p>
            <a:pPr>
              <a:spcAft>
                <a:spcPts val="600"/>
              </a:spcAft>
            </a:pPr>
            <a:r>
              <a:rPr lang="en-GB" sz="1500" dirty="0"/>
              <a:t>In PSHE we use drama and role-play activities to help children be more assertive and teach them strategies to help them deal with bullying situations.</a:t>
            </a:r>
          </a:p>
          <a:p>
            <a:pPr>
              <a:spcAft>
                <a:spcPts val="600"/>
              </a:spcAft>
            </a:pPr>
            <a:r>
              <a:rPr lang="en-GB" sz="1500" dirty="0"/>
              <a:t>We teach the children about positive friendships</a:t>
            </a:r>
          </a:p>
          <a:p>
            <a:pPr>
              <a:spcAft>
                <a:spcPts val="600"/>
              </a:spcAft>
            </a:pPr>
            <a:r>
              <a:rPr lang="en-GB" sz="1500" dirty="0"/>
              <a:t>We have introduced playground improvements and initiatives, e.g. Playground Pals.</a:t>
            </a:r>
          </a:p>
          <a:p>
            <a:pPr>
              <a:spcAft>
                <a:spcPts val="600"/>
              </a:spcAft>
            </a:pPr>
            <a:r>
              <a:rPr lang="en-GB" sz="1500" dirty="0"/>
              <a:t>We have a ‘Worry Monster’ in each class where children can write down any concerns they have.</a:t>
            </a:r>
          </a:p>
          <a:p>
            <a:pPr>
              <a:spcAft>
                <a:spcPts val="600"/>
              </a:spcAft>
            </a:pPr>
            <a:r>
              <a:rPr lang="en-GB" sz="1500" dirty="0"/>
              <a:t>We use praise and rewards to reinforce respectful behaviour.</a:t>
            </a:r>
          </a:p>
          <a:p>
            <a:pPr>
              <a:spcAft>
                <a:spcPts val="600"/>
              </a:spcAft>
            </a:pPr>
            <a:r>
              <a:rPr lang="en-GB" sz="1500" dirty="0"/>
              <a:t>We facilitate multi agency work – working with social services, police etc.</a:t>
            </a:r>
          </a:p>
          <a:p>
            <a:pPr>
              <a:spcAft>
                <a:spcPts val="600"/>
              </a:spcAft>
            </a:pPr>
            <a:r>
              <a:rPr lang="en-GB" sz="1500" dirty="0"/>
              <a:t>We work with our lunchtime staff to ensure that they support children in making and sustaining positive friendships.</a:t>
            </a:r>
          </a:p>
          <a:p>
            <a:pPr>
              <a:spcAft>
                <a:spcPts val="600"/>
              </a:spcAft>
            </a:pPr>
            <a:r>
              <a:rPr lang="en-GB" sz="1500" dirty="0"/>
              <a:t>We record any incidents of bullying, making sure that we have the capacity to observe any patterns of concerning behaviour. </a:t>
            </a:r>
          </a:p>
          <a:p>
            <a:pPr>
              <a:spcAft>
                <a:spcPts val="600"/>
              </a:spcAft>
            </a:pPr>
            <a:r>
              <a:rPr lang="en-GB" sz="1500" dirty="0"/>
              <a:t>We put in clear sanctions for any unacceptable behaviour.</a:t>
            </a:r>
          </a:p>
        </p:txBody>
      </p:sp>
    </p:spTree>
    <p:extLst>
      <p:ext uri="{BB962C8B-B14F-4D97-AF65-F5344CB8AC3E}">
        <p14:creationId xmlns:p14="http://schemas.microsoft.com/office/powerpoint/2010/main" val="2853944378"/>
      </p:ext>
    </p:extLst>
  </p:cSld>
  <p:clrMapOvr>
    <a:masterClrMapping/>
  </p:clrMapOvr>
  <mc:AlternateContent xmlns:mc="http://schemas.openxmlformats.org/markup-compatibility/2006" xmlns:p14="http://schemas.microsoft.com/office/powerpoint/2010/main">
    <mc:Choice Requires="p14">
      <p:transition p14:dur="250" advTm="25000">
        <p:sndAc>
          <p:stSnd>
            <p:snd r:embed="rId2" name="chimes.wav"/>
          </p:stSnd>
        </p:sndAc>
      </p:transition>
    </mc:Choice>
    <mc:Fallback xmlns="">
      <p:transition advTm="25000">
        <p:sndAc>
          <p:stSnd>
            <p:snd r:embed="rId6" name="chimes.wav"/>
          </p:stSnd>
        </p:sndAc>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1556" y="1128156"/>
            <a:ext cx="6474396" cy="5033951"/>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128156"/>
            <a:ext cx="6186312" cy="5033951"/>
          </a:xfrm>
          <a:prstGeom prst="rect">
            <a:avLst/>
          </a:prstGeom>
        </p:spPr>
      </p:pic>
      <p:sp>
        <p:nvSpPr>
          <p:cNvPr id="2" name="Title 1">
            <a:extLst>
              <a:ext uri="{FF2B5EF4-FFF2-40B4-BE49-F238E27FC236}">
                <a16:creationId xmlns:a16="http://schemas.microsoft.com/office/drawing/2014/main" id="{F1484EEB-5693-44D2-A783-25A61C708201}"/>
              </a:ext>
            </a:extLst>
          </p:cNvPr>
          <p:cNvSpPr>
            <a:spLocks noGrp="1"/>
          </p:cNvSpPr>
          <p:nvPr>
            <p:ph type="title"/>
          </p:nvPr>
        </p:nvSpPr>
        <p:spPr>
          <a:xfrm>
            <a:off x="391885" y="365125"/>
            <a:ext cx="11364685" cy="763031"/>
          </a:xfrm>
          <a:solidFill>
            <a:srgbClr val="92D050"/>
          </a:solidFill>
          <a:ln w="25400">
            <a:solidFill>
              <a:schemeClr val="tx1"/>
            </a:solidFill>
          </a:ln>
        </p:spPr>
        <p:txBody>
          <a:bodyPr/>
          <a:lstStyle/>
          <a:p>
            <a:r>
              <a:rPr lang="en-GB"/>
              <a:t>What do we teach children about online safety?</a:t>
            </a:r>
            <a:endParaRPr lang="en-GB" dirty="0"/>
          </a:p>
        </p:txBody>
      </p:sp>
      <p:sp>
        <p:nvSpPr>
          <p:cNvPr id="3" name="TextBox 2">
            <a:extLst>
              <a:ext uri="{FF2B5EF4-FFF2-40B4-BE49-F238E27FC236}">
                <a16:creationId xmlns:a16="http://schemas.microsoft.com/office/drawing/2014/main" id="{7C37977B-B228-453B-9D9E-FBCE7C22E6C7}"/>
              </a:ext>
            </a:extLst>
          </p:cNvPr>
          <p:cNvSpPr txBox="1"/>
          <p:nvPr/>
        </p:nvSpPr>
        <p:spPr>
          <a:xfrm>
            <a:off x="1862666" y="6310489"/>
            <a:ext cx="8703733" cy="369332"/>
          </a:xfrm>
          <a:prstGeom prst="rect">
            <a:avLst/>
          </a:prstGeom>
          <a:noFill/>
          <a:ln w="25400">
            <a:solidFill>
              <a:schemeClr val="tx1"/>
            </a:solidFill>
          </a:ln>
        </p:spPr>
        <p:txBody>
          <a:bodyPr wrap="square" rtlCol="0">
            <a:spAutoFit/>
          </a:bodyPr>
          <a:lstStyle/>
          <a:p>
            <a:r>
              <a:rPr lang="en-GB" dirty="0"/>
              <a:t>Even if you cannot see someone, things you write and send to others can still upset them.</a:t>
            </a:r>
          </a:p>
        </p:txBody>
      </p:sp>
    </p:spTree>
    <p:extLst>
      <p:ext uri="{BB962C8B-B14F-4D97-AF65-F5344CB8AC3E}">
        <p14:creationId xmlns:p14="http://schemas.microsoft.com/office/powerpoint/2010/main" val="532394175"/>
      </p:ext>
    </p:extLst>
  </p:cSld>
  <p:clrMapOvr>
    <a:masterClrMapping/>
  </p:clrMapOvr>
  <mc:AlternateContent xmlns:mc="http://schemas.openxmlformats.org/markup-compatibility/2006" xmlns:p14="http://schemas.microsoft.com/office/powerpoint/2010/main">
    <mc:Choice Requires="p14">
      <p:transition p14:dur="250" advTm="20000">
        <p:sndAc>
          <p:stSnd>
            <p:snd r:embed="rId2" name="chimes.wav"/>
          </p:stSnd>
        </p:sndAc>
      </p:transition>
    </mc:Choice>
    <mc:Fallback xmlns="">
      <p:transition advTm="20000">
        <p:sndAc>
          <p:stSnd>
            <p:snd r:embed="rId5" name="chimes.wav"/>
          </p:stSnd>
        </p:sndAc>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4C0B10B-D2C4-4A54-AFAD-3D27DF88BB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B6BADB90-C74B-40D6-86DC-503F65FCE8D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2"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15">
              <a:extLst>
                <a:ext uri="{FF2B5EF4-FFF2-40B4-BE49-F238E27FC236}">
                  <a16:creationId xmlns:a16="http://schemas.microsoft.com/office/drawing/2014/main" id="{92DF5096-E051-498C-A3ED-CBA77A813AAC}"/>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EC098FAC-EF45-4697-B58C-957581EF5065}"/>
              </a:ext>
            </a:extLst>
          </p:cNvPr>
          <p:cNvSpPr>
            <a:spLocks noGrp="1"/>
          </p:cNvSpPr>
          <p:nvPr>
            <p:ph type="title"/>
          </p:nvPr>
        </p:nvSpPr>
        <p:spPr>
          <a:xfrm>
            <a:off x="1047280" y="759805"/>
            <a:ext cx="10306520" cy="1325563"/>
          </a:xfrm>
        </p:spPr>
        <p:txBody>
          <a:bodyPr>
            <a:normAutofit/>
          </a:bodyPr>
          <a:lstStyle/>
          <a:p>
            <a:r>
              <a:rPr lang="en-GB" sz="4000">
                <a:solidFill>
                  <a:srgbClr val="FFFFFF"/>
                </a:solidFill>
              </a:rPr>
              <a:t>What do we do in school if we have a safeguarding concern?</a:t>
            </a:r>
          </a:p>
        </p:txBody>
      </p:sp>
      <p:sp>
        <p:nvSpPr>
          <p:cNvPr id="3" name="Content Placeholder 2">
            <a:extLst>
              <a:ext uri="{FF2B5EF4-FFF2-40B4-BE49-F238E27FC236}">
                <a16:creationId xmlns:a16="http://schemas.microsoft.com/office/drawing/2014/main" id="{067FA7CC-5BA2-4186-A0AD-3CACF9EAF105}"/>
              </a:ext>
            </a:extLst>
          </p:cNvPr>
          <p:cNvSpPr>
            <a:spLocks noGrp="1"/>
          </p:cNvSpPr>
          <p:nvPr>
            <p:ph idx="1"/>
          </p:nvPr>
        </p:nvSpPr>
        <p:spPr>
          <a:xfrm>
            <a:off x="1414743" y="2513117"/>
            <a:ext cx="6055201" cy="3962621"/>
          </a:xfrm>
        </p:spPr>
        <p:txBody>
          <a:bodyPr>
            <a:noAutofit/>
          </a:bodyPr>
          <a:lstStyle/>
          <a:p>
            <a:r>
              <a:rPr lang="en-GB" sz="2000" dirty="0"/>
              <a:t>We know our children very well, so the first thing we do is look carefully for any changes in children’s behaviour, appearance, friendships or learning behaviours.</a:t>
            </a:r>
          </a:p>
          <a:p>
            <a:r>
              <a:rPr lang="en-GB" sz="2000" dirty="0"/>
              <a:t>We write down exactly what we notice or what a child has said to us on C-POMs, which is our secure in-school system.</a:t>
            </a:r>
          </a:p>
          <a:p>
            <a:r>
              <a:rPr lang="en-GB" sz="2000" dirty="0"/>
              <a:t>If appropriate, we talk to parents about our concerns.</a:t>
            </a:r>
          </a:p>
          <a:p>
            <a:r>
              <a:rPr lang="en-GB" sz="2000" dirty="0"/>
              <a:t>We continue to monitor the child to see if there are any more concerns.</a:t>
            </a:r>
          </a:p>
          <a:p>
            <a:r>
              <a:rPr lang="en-GB" sz="2000" dirty="0"/>
              <a:t>If we have a serious concern, we might ask Children’s Services or the police for more support.</a:t>
            </a:r>
          </a:p>
        </p:txBody>
      </p:sp>
      <p:pic>
        <p:nvPicPr>
          <p:cNvPr id="4" name="Picture 3" descr="Screen Clipping"/>
          <p:cNvPicPr>
            <a:picLocks noChangeAspect="1"/>
          </p:cNvPicPr>
          <p:nvPr/>
        </p:nvPicPr>
        <p:blipFill rotWithShape="1">
          <a:blip r:embed="rId3">
            <a:extLst>
              <a:ext uri="{28A0092B-C50C-407E-A947-70E740481C1C}">
                <a14:useLocalDpi xmlns:a14="http://schemas.microsoft.com/office/drawing/2010/main" val="0"/>
              </a:ext>
            </a:extLst>
          </a:blip>
          <a:srcRect l="9478" r="16735" b="-1"/>
          <a:stretch/>
        </p:blipFill>
        <p:spPr>
          <a:xfrm>
            <a:off x="7937926" y="3298875"/>
            <a:ext cx="3487622" cy="2763908"/>
          </a:xfrm>
          <a:prstGeom prst="rect">
            <a:avLst/>
          </a:prstGeom>
        </p:spPr>
      </p:pic>
    </p:spTree>
    <p:extLst>
      <p:ext uri="{BB962C8B-B14F-4D97-AF65-F5344CB8AC3E}">
        <p14:creationId xmlns:p14="http://schemas.microsoft.com/office/powerpoint/2010/main" val="4212874049"/>
      </p:ext>
    </p:extLst>
  </p:cSld>
  <p:clrMapOvr>
    <a:masterClrMapping/>
  </p:clrMapOvr>
  <mc:AlternateContent xmlns:mc="http://schemas.openxmlformats.org/markup-compatibility/2006" xmlns:p14="http://schemas.microsoft.com/office/powerpoint/2010/main">
    <mc:Choice Requires="p14">
      <p:transition p14:dur="250" advTm="15000">
        <p:sndAc>
          <p:stSnd>
            <p:snd r:embed="rId2" name="chimes.wav"/>
          </p:stSnd>
        </p:sndAc>
      </p:transition>
    </mc:Choice>
    <mc:Fallback xmlns="">
      <p:transition advTm="15000">
        <p:sndAc>
          <p:stSnd>
            <p:snd r:embed="rId4" name="chimes.wav"/>
          </p:stSnd>
        </p:sndAc>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A84B152-3496-4C52-AF08-97AFFC09DD2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6403F081-8FBE-457F-96A6-B89195A3BE59}"/>
              </a:ext>
            </a:extLst>
          </p:cNvPr>
          <p:cNvSpPr>
            <a:spLocks noGrp="1"/>
          </p:cNvSpPr>
          <p:nvPr>
            <p:ph type="title"/>
          </p:nvPr>
        </p:nvSpPr>
        <p:spPr>
          <a:xfrm>
            <a:off x="838201" y="365125"/>
            <a:ext cx="5393360" cy="1325563"/>
          </a:xfrm>
        </p:spPr>
        <p:txBody>
          <a:bodyPr>
            <a:normAutofit/>
          </a:bodyPr>
          <a:lstStyle/>
          <a:p>
            <a:r>
              <a:rPr lang="en-GB" dirty="0"/>
              <a:t>What can you do if you have a concern?</a:t>
            </a:r>
          </a:p>
        </p:txBody>
      </p:sp>
      <p:sp>
        <p:nvSpPr>
          <p:cNvPr id="12" name="Freeform: Shape 11">
            <a:extLst>
              <a:ext uri="{FF2B5EF4-FFF2-40B4-BE49-F238E27FC236}">
                <a16:creationId xmlns:a16="http://schemas.microsoft.com/office/drawing/2014/main" id="{6B2ADB95-0FA3-4BD7-A8AC-89D014A83E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9C70FDB-CE99-4898-A4B0-231BF2CBE280}"/>
              </a:ext>
            </a:extLst>
          </p:cNvPr>
          <p:cNvSpPr>
            <a:spLocks noGrp="1"/>
          </p:cNvSpPr>
          <p:nvPr>
            <p:ph idx="1"/>
          </p:nvPr>
        </p:nvSpPr>
        <p:spPr>
          <a:xfrm>
            <a:off x="311422" y="1825625"/>
            <a:ext cx="6438180" cy="4814326"/>
          </a:xfrm>
        </p:spPr>
        <p:txBody>
          <a:bodyPr>
            <a:normAutofit lnSpcReduction="10000"/>
          </a:bodyPr>
          <a:lstStyle/>
          <a:p>
            <a:r>
              <a:rPr lang="en-GB" sz="2000" dirty="0"/>
              <a:t>If you feel that your or your child are in danger, you must call the police.</a:t>
            </a:r>
          </a:p>
          <a:p>
            <a:r>
              <a:rPr lang="en-GB" sz="2000" dirty="0"/>
              <a:t>You can come and talk to Mr Cooil or one of the Deputy DSLs.</a:t>
            </a:r>
          </a:p>
          <a:p>
            <a:r>
              <a:rPr lang="en-GB" sz="2000" dirty="0"/>
              <a:t>You can speak to our Pastoral Support Worker, Kerri Ward, who can signpost you to organisations who may be able to help.</a:t>
            </a:r>
          </a:p>
          <a:p>
            <a:r>
              <a:rPr lang="en-GB" sz="2000" dirty="0"/>
              <a:t>There are other safeguarding agencies which can offer help and advice including:</a:t>
            </a:r>
          </a:p>
          <a:p>
            <a:pPr marL="0" indent="0">
              <a:buNone/>
            </a:pPr>
            <a:r>
              <a:rPr lang="en-GB" sz="2000" dirty="0"/>
              <a:t>The freephone, 24-hour National Domestic Abuse Helpline </a:t>
            </a:r>
            <a:r>
              <a:rPr lang="en-GB" sz="2000" dirty="0">
                <a:hlinkClick r:id="rId3"/>
              </a:rPr>
              <a:t>0808 2000 247</a:t>
            </a:r>
            <a:endParaRPr lang="en-GB" sz="2000" dirty="0"/>
          </a:p>
          <a:p>
            <a:pPr marL="0" indent="0">
              <a:buNone/>
            </a:pPr>
            <a:r>
              <a:rPr lang="en-GB" sz="2000" dirty="0"/>
              <a:t>Solent Mind </a:t>
            </a:r>
            <a:r>
              <a:rPr lang="en-GB" sz="2000" b="1" dirty="0"/>
              <a:t>Tel: 023 8202 7810</a:t>
            </a:r>
          </a:p>
          <a:p>
            <a:pPr marL="0" indent="0">
              <a:buNone/>
            </a:pPr>
            <a:r>
              <a:rPr lang="en-GB" sz="2000" b="1" dirty="0"/>
              <a:t>Young Minds </a:t>
            </a:r>
            <a:r>
              <a:rPr lang="en-GB" sz="2000" dirty="0"/>
              <a:t>free parents' </a:t>
            </a:r>
            <a:r>
              <a:rPr lang="en-GB" sz="2000" dirty="0" err="1"/>
              <a:t>helpine</a:t>
            </a:r>
            <a:r>
              <a:rPr lang="en-GB" sz="2000" dirty="0"/>
              <a:t> on 0808 802 5544</a:t>
            </a:r>
          </a:p>
          <a:p>
            <a:pPr marL="0" indent="0">
              <a:buNone/>
            </a:pPr>
            <a:r>
              <a:rPr lang="en-GB" sz="2000" dirty="0"/>
              <a:t>Banardos </a:t>
            </a:r>
            <a:r>
              <a:rPr lang="en-GB" sz="2000" b="1" dirty="0"/>
              <a:t>0800 157 7015</a:t>
            </a:r>
          </a:p>
          <a:p>
            <a:pPr marL="0" indent="0">
              <a:buNone/>
            </a:pPr>
            <a:r>
              <a:rPr lang="en-GB" sz="2000" b="0" i="0" dirty="0">
                <a:effectLst/>
                <a:latin typeface="Calibri" panose="020F0502020204030204" pitchFamily="34" charset="0"/>
                <a:cs typeface="Calibri" panose="020F0502020204030204" pitchFamily="34" charset="0"/>
              </a:rPr>
              <a:t>Hampshire Specialist CAMHS: 0300 304 0050</a:t>
            </a:r>
            <a:endParaRPr lang="en-GB" sz="2000" dirty="0">
              <a:latin typeface="Calibri" panose="020F0502020204030204" pitchFamily="34" charset="0"/>
              <a:cs typeface="Calibri" panose="020F0502020204030204" pitchFamily="34" charset="0"/>
            </a:endParaRPr>
          </a:p>
          <a:p>
            <a:pPr marL="0" indent="0">
              <a:buNone/>
            </a:pPr>
            <a:endParaRPr lang="en-GB" sz="1500" dirty="0"/>
          </a:p>
          <a:p>
            <a:endParaRPr lang="en-GB" sz="1500" dirty="0"/>
          </a:p>
          <a:p>
            <a:endParaRPr lang="en-GB" sz="1500" dirty="0"/>
          </a:p>
        </p:txBody>
      </p:sp>
      <p:sp>
        <p:nvSpPr>
          <p:cNvPr id="14" name="Oval 13">
            <a:extLst>
              <a:ext uri="{FF2B5EF4-FFF2-40B4-BE49-F238E27FC236}">
                <a16:creationId xmlns:a16="http://schemas.microsoft.com/office/drawing/2014/main" id="{C924DBCE-E731-4B22-8181-A39C1D8627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4CBF9756-6AC8-4C65-84DF-56FBFFA1D87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5" name="Picture 4" descr="Icon&#10;&#10;Description automatically generated">
            <a:extLst>
              <a:ext uri="{FF2B5EF4-FFF2-40B4-BE49-F238E27FC236}">
                <a16:creationId xmlns:a16="http://schemas.microsoft.com/office/drawing/2014/main" id="{37466450-B009-4559-94F7-3406E38A3F42}"/>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rcRect/>
          <a:stretch/>
        </p:blipFill>
        <p:spPr>
          <a:xfrm>
            <a:off x="7751975" y="1075239"/>
            <a:ext cx="4128603" cy="4128603"/>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8" name="Freeform: Shape 17">
            <a:extLst>
              <a:ext uri="{FF2B5EF4-FFF2-40B4-BE49-F238E27FC236}">
                <a16:creationId xmlns:a16="http://schemas.microsoft.com/office/drawing/2014/main" id="{2D385988-EAAF-4C27-AF8A-2BFBECAF3D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0" name="Straight Connector 19">
            <a:extLst>
              <a:ext uri="{FF2B5EF4-FFF2-40B4-BE49-F238E27FC236}">
                <a16:creationId xmlns:a16="http://schemas.microsoft.com/office/drawing/2014/main" id="{43621FD4-D14D-45D5-9A57-9A2DE5EA59C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2" name="Freeform: Shape 21">
            <a:extLst>
              <a:ext uri="{FF2B5EF4-FFF2-40B4-BE49-F238E27FC236}">
                <a16:creationId xmlns:a16="http://schemas.microsoft.com/office/drawing/2014/main" id="{B621D332-7329-4994-8836-C429A51B754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2D20F754-35A9-4508-BE3C-C59996D143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642040617"/>
      </p:ext>
    </p:extLst>
  </p:cSld>
  <p:clrMapOvr>
    <a:masterClrMapping/>
  </p:clrMapOvr>
  <mc:AlternateContent xmlns:mc="http://schemas.openxmlformats.org/markup-compatibility/2006" xmlns:p14="http://schemas.microsoft.com/office/powerpoint/2010/main">
    <mc:Choice Requires="p14">
      <p:transition p14:dur="250" advTm="15000">
        <p:sndAc>
          <p:stSnd>
            <p:snd r:embed="rId2" name="chimes.wav"/>
          </p:stSnd>
        </p:sndAc>
      </p:transition>
    </mc:Choice>
    <mc:Fallback xmlns="">
      <p:transition advTm="15000">
        <p:sndAc>
          <p:stSnd>
            <p:snd r:embed="rId6" name="chimes.wav"/>
          </p:stSnd>
        </p:sndAc>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5555856-9970-4BC3-9AA9-6A917F53AF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7F487851-BFAF-46D8-A1ED-50CAD6E46F5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272BA47-A579-4E75-AC28-A88A76E5D59A}"/>
              </a:ext>
            </a:extLst>
          </p:cNvPr>
          <p:cNvSpPr>
            <a:spLocks noGrp="1"/>
          </p:cNvSpPr>
          <p:nvPr>
            <p:ph type="title"/>
          </p:nvPr>
        </p:nvSpPr>
        <p:spPr>
          <a:xfrm>
            <a:off x="6421721" y="148083"/>
            <a:ext cx="3847565" cy="669928"/>
          </a:xfrm>
        </p:spPr>
        <p:txBody>
          <a:bodyPr vert="horz" lIns="91440" tIns="45720" rIns="91440" bIns="45720" rtlCol="0" anchor="t">
            <a:normAutofit fontScale="90000"/>
          </a:bodyPr>
          <a:lstStyle/>
          <a:p>
            <a:r>
              <a:rPr lang="en-US" kern="1200" dirty="0">
                <a:solidFill>
                  <a:srgbClr val="000000"/>
                </a:solidFill>
                <a:latin typeface="+mj-lt"/>
                <a:ea typeface="+mj-ea"/>
                <a:cs typeface="+mj-cs"/>
              </a:rPr>
              <a:t>Useful websites</a:t>
            </a:r>
          </a:p>
        </p:txBody>
      </p:sp>
      <p:sp>
        <p:nvSpPr>
          <p:cNvPr id="14" name="Freeform 50">
            <a:extLst>
              <a:ext uri="{FF2B5EF4-FFF2-40B4-BE49-F238E27FC236}">
                <a16:creationId xmlns:a16="http://schemas.microsoft.com/office/drawing/2014/main" id="{13722DD7-BA73-4776-93A3-94491FEF726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gs>
                <a:gs pos="23000">
                  <a:schemeClr val="accent1"/>
                </a:gs>
                <a:gs pos="83000">
                  <a:schemeClr val="accent5"/>
                </a:gs>
                <a:gs pos="100000">
                  <a:schemeClr val="accent5"/>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Laptop">
            <a:extLst>
              <a:ext uri="{FF2B5EF4-FFF2-40B4-BE49-F238E27FC236}">
                <a16:creationId xmlns:a16="http://schemas.microsoft.com/office/drawing/2014/main" id="{0AD3268D-1DF0-4807-B75E-D590FAFC5C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sp>
        <p:nvSpPr>
          <p:cNvPr id="5" name="TextBox 4">
            <a:extLst>
              <a:ext uri="{FF2B5EF4-FFF2-40B4-BE49-F238E27FC236}">
                <a16:creationId xmlns:a16="http://schemas.microsoft.com/office/drawing/2014/main" id="{5B33A078-2B83-4189-97C2-7C6ED76F989D}"/>
              </a:ext>
            </a:extLst>
          </p:cNvPr>
          <p:cNvSpPr txBox="1"/>
          <p:nvPr/>
        </p:nvSpPr>
        <p:spPr>
          <a:xfrm>
            <a:off x="6197600" y="818011"/>
            <a:ext cx="5847644" cy="5755422"/>
          </a:xfrm>
          <a:prstGeom prst="rect">
            <a:avLst/>
          </a:prstGeom>
          <a:noFill/>
        </p:spPr>
        <p:txBody>
          <a:bodyPr wrap="square" rtlCol="0">
            <a:spAutoFit/>
          </a:bodyPr>
          <a:lstStyle/>
          <a:p>
            <a:r>
              <a:rPr lang="en-GB" sz="1600" dirty="0"/>
              <a:t>NSPCC - </a:t>
            </a:r>
            <a:r>
              <a:rPr lang="en-GB" sz="1600" dirty="0">
                <a:hlinkClick r:id="rId6"/>
              </a:rPr>
              <a:t>www.nspcc.org.uk/keeping-children-safe/support-for-parents/pants-underwear-rule/</a:t>
            </a:r>
            <a:r>
              <a:rPr lang="en-GB" sz="1600" dirty="0"/>
              <a:t> </a:t>
            </a:r>
          </a:p>
          <a:p>
            <a:endParaRPr lang="en-GB" sz="1600" dirty="0"/>
          </a:p>
          <a:p>
            <a:r>
              <a:rPr lang="en-GB" sz="1600" dirty="0"/>
              <a:t>CAMHS - </a:t>
            </a:r>
            <a:r>
              <a:rPr lang="en-GB" sz="1600" dirty="0">
                <a:hlinkClick r:id="rId7"/>
              </a:rPr>
              <a:t>https://hampshirecamhs.nhs.uk/</a:t>
            </a:r>
            <a:r>
              <a:rPr lang="en-GB" sz="1600" dirty="0"/>
              <a:t> </a:t>
            </a:r>
          </a:p>
          <a:p>
            <a:r>
              <a:rPr lang="en-GB" sz="1600" dirty="0"/>
              <a:t> </a:t>
            </a:r>
          </a:p>
          <a:p>
            <a:r>
              <a:rPr lang="en-GB" sz="1600" dirty="0"/>
              <a:t>Banardos – </a:t>
            </a:r>
            <a:r>
              <a:rPr lang="en-GB" sz="1600" dirty="0">
                <a:hlinkClick r:id="rId8"/>
              </a:rPr>
              <a:t>www.banardos.org.uk</a:t>
            </a:r>
            <a:r>
              <a:rPr lang="en-GB" sz="1600" dirty="0"/>
              <a:t> </a:t>
            </a:r>
          </a:p>
          <a:p>
            <a:endParaRPr lang="en-GB" sz="1600" dirty="0"/>
          </a:p>
          <a:p>
            <a:r>
              <a:rPr lang="en-GB" sz="1600" dirty="0"/>
              <a:t>Solent Mind – www.solentmind.org.uk</a:t>
            </a:r>
          </a:p>
          <a:p>
            <a:endParaRPr lang="en-GB" sz="1600" dirty="0"/>
          </a:p>
          <a:p>
            <a:r>
              <a:rPr lang="en-GB" sz="1600" dirty="0"/>
              <a:t>Young Minds – </a:t>
            </a:r>
            <a:r>
              <a:rPr lang="en-GB" sz="1600" dirty="0">
                <a:hlinkClick r:id="rId9"/>
              </a:rPr>
              <a:t>www.youngminds.org.uk</a:t>
            </a:r>
            <a:r>
              <a:rPr lang="en-GB" sz="1600" dirty="0"/>
              <a:t> </a:t>
            </a:r>
          </a:p>
          <a:p>
            <a:endParaRPr lang="en-GB" sz="1600" dirty="0"/>
          </a:p>
          <a:p>
            <a:r>
              <a:rPr lang="en-GB" sz="1600" dirty="0"/>
              <a:t>Domestic Abuse - </a:t>
            </a:r>
            <a:r>
              <a:rPr lang="en-GB" sz="1600" dirty="0">
                <a:hlinkClick r:id="rId10"/>
              </a:rPr>
              <a:t>www.nationaldahelpline.org.uk</a:t>
            </a:r>
            <a:r>
              <a:rPr lang="en-GB" sz="1600" dirty="0"/>
              <a:t> </a:t>
            </a:r>
          </a:p>
          <a:p>
            <a:endParaRPr lang="en-GB" sz="1600" dirty="0"/>
          </a:p>
          <a:p>
            <a:r>
              <a:rPr lang="en-GB" sz="1600" dirty="0"/>
              <a:t>ChildLine – </a:t>
            </a:r>
            <a:r>
              <a:rPr lang="en-GB" sz="1600" dirty="0">
                <a:hlinkClick r:id="rId11"/>
              </a:rPr>
              <a:t>www.childline.org.uk</a:t>
            </a:r>
            <a:r>
              <a:rPr lang="en-GB" sz="1600" dirty="0"/>
              <a:t> </a:t>
            </a:r>
          </a:p>
          <a:p>
            <a:endParaRPr lang="en-GB" sz="1600" dirty="0"/>
          </a:p>
          <a:p>
            <a:r>
              <a:rPr lang="en-GB" sz="1600" dirty="0"/>
              <a:t>Family Action – </a:t>
            </a:r>
            <a:r>
              <a:rPr lang="en-GB" sz="1600" dirty="0">
                <a:hlinkClick r:id="rId12"/>
              </a:rPr>
              <a:t>www.family-action.org.uk</a:t>
            </a:r>
            <a:r>
              <a:rPr lang="en-GB" sz="1600" dirty="0"/>
              <a:t> </a:t>
            </a:r>
          </a:p>
          <a:p>
            <a:endParaRPr lang="en-GB" sz="1600" dirty="0"/>
          </a:p>
          <a:p>
            <a:r>
              <a:rPr lang="en-GB" sz="1600" dirty="0"/>
              <a:t>Relate – </a:t>
            </a:r>
            <a:r>
              <a:rPr lang="en-GB" sz="1600" dirty="0">
                <a:hlinkClick r:id="rId13"/>
              </a:rPr>
              <a:t>www.relate.org.uk/family-support</a:t>
            </a:r>
            <a:r>
              <a:rPr lang="en-GB" sz="1600" dirty="0"/>
              <a:t> </a:t>
            </a:r>
          </a:p>
          <a:p>
            <a:endParaRPr lang="en-GB" sz="1600" dirty="0"/>
          </a:p>
          <a:p>
            <a:r>
              <a:rPr lang="en-GB" sz="1600" dirty="0"/>
              <a:t>E-safety - </a:t>
            </a:r>
            <a:r>
              <a:rPr lang="en-GB" sz="1600" dirty="0">
                <a:hlinkClick r:id="rId14"/>
              </a:rPr>
              <a:t>www.childnet.com</a:t>
            </a:r>
            <a:r>
              <a:rPr lang="en-GB" sz="1600" dirty="0"/>
              <a:t> </a:t>
            </a:r>
          </a:p>
          <a:p>
            <a:endParaRPr lang="en-GB" sz="1600" dirty="0"/>
          </a:p>
          <a:p>
            <a:r>
              <a:rPr lang="en-GB" sz="1600" dirty="0"/>
              <a:t>Change Grow Live Southampton -  </a:t>
            </a:r>
            <a:r>
              <a:rPr lang="en-GB" sz="1600" dirty="0">
                <a:hlinkClick r:id="rId15"/>
              </a:rPr>
              <a:t>www.changegrowlive.org/drug-alcohol-service-southampton/info</a:t>
            </a:r>
            <a:r>
              <a:rPr lang="en-GB" sz="1600" dirty="0"/>
              <a:t> </a:t>
            </a:r>
          </a:p>
        </p:txBody>
      </p:sp>
    </p:spTree>
    <p:extLst>
      <p:ext uri="{BB962C8B-B14F-4D97-AF65-F5344CB8AC3E}">
        <p14:creationId xmlns:p14="http://schemas.microsoft.com/office/powerpoint/2010/main" val="2298026284"/>
      </p:ext>
    </p:extLst>
  </p:cSld>
  <p:clrMapOvr>
    <a:masterClrMapping/>
  </p:clrMapOvr>
  <mc:AlternateContent xmlns:mc="http://schemas.openxmlformats.org/markup-compatibility/2006" xmlns:p14="http://schemas.microsoft.com/office/powerpoint/2010/main">
    <mc:Choice Requires="p14">
      <p:transition p14:dur="250" advTm="15000">
        <p:push/>
        <p:sndAc>
          <p:stSnd>
            <p:snd r:embed="rId2" name="chimes.wav"/>
          </p:stSnd>
        </p:sndAc>
      </p:transition>
    </mc:Choice>
    <mc:Fallback xmlns="">
      <p:transition advTm="15000">
        <p:push/>
        <p:sndAc>
          <p:stSnd>
            <p:snd r:embed="rId16" name="chimes.wav"/>
          </p:stSnd>
        </p:sndAc>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1492</Words>
  <Application>Microsoft Office PowerPoint</Application>
  <PresentationFormat>Widescreen</PresentationFormat>
  <Paragraphs>115</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Helvetica Neue Medium</vt:lpstr>
      <vt:lpstr>Rockwell</vt:lpstr>
      <vt:lpstr>Office Theme</vt:lpstr>
      <vt:lpstr>Safeguarding at Botley School</vt:lpstr>
      <vt:lpstr>PowerPoint Presentation</vt:lpstr>
      <vt:lpstr>Who is the Designated Safeguarding Lead?</vt:lpstr>
      <vt:lpstr>How are staff trained about safeguarding?</vt:lpstr>
      <vt:lpstr>How do our children learn about safeguarding?</vt:lpstr>
      <vt:lpstr>What about Health and Safety?</vt:lpstr>
      <vt:lpstr>What about First Aid?</vt:lpstr>
      <vt:lpstr>How are children kept safe during off-site visits and with visitors to the school?</vt:lpstr>
      <vt:lpstr>How is attendance monitored? </vt:lpstr>
      <vt:lpstr>PowerPoint Presentation</vt:lpstr>
      <vt:lpstr>What do we teach children about online safety?</vt:lpstr>
      <vt:lpstr>What do we do in school if we have a safeguarding concern?</vt:lpstr>
      <vt:lpstr>What can you do if you have a concern?</vt:lpstr>
      <vt:lpstr>Useful websites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at Botley School</dc:title>
  <dc:creator>Lenovo</dc:creator>
  <cp:lastModifiedBy>claire.sambles</cp:lastModifiedBy>
  <cp:revision>6</cp:revision>
  <dcterms:created xsi:type="dcterms:W3CDTF">2020-11-03T19:05:49Z</dcterms:created>
  <dcterms:modified xsi:type="dcterms:W3CDTF">2020-11-04T14:59:33Z</dcterms:modified>
</cp:coreProperties>
</file>