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7" r:id="rId3"/>
    <p:sldId id="265" r:id="rId4"/>
    <p:sldId id="270" r:id="rId5"/>
    <p:sldId id="272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247C1-B7F7-4121-97E3-01A7051595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E92E08-368C-433F-BE26-9B0145E31B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C455A-63AA-4A9D-828A-BB1DD692E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386AEA-E1E8-45F2-AED8-41782C6B8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A368A-2815-4DD2-9C1A-E335CD49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311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B37AC-D287-4DD3-AA02-D1723F3EF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844DB-DD1C-42D1-BBC7-0F43C6384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DBCF-A8AE-47EC-A687-02E57D992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88E179-9CB7-4716-BA54-B6566436A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C6BC3-6955-49EB-9893-3E52C7EB6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55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C7FF7-54C4-41D1-ABD4-98C3804E4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A0C111-4B4E-4F84-AC48-83C5A07B15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B3684-9DD3-45E1-897A-CC5FF6AD8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7B9D0-EF37-4337-9587-B6BB4DD9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2C7D8-6926-437A-BCD8-744C073E0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554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B5E39-354F-4810-9E75-50890C78A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8B7F2-1352-4AE4-84A1-00D7293C55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1BB296-3FD4-4F27-96D6-3D37A7C492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10B619-D4FB-43E3-9FF9-A3DCF01CC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558D69-B6D6-478C-9290-9509B9DF0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DD6CC-C98E-41D5-8974-F52525C67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24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0FC88-BE75-4C73-A32D-38BE283CC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8A6D6-827A-4211-BC83-FF79CC11B3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BB9AC6-0D86-4F05-A227-56E570DBED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CEB9CC-8874-4686-942C-E925BD0576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272A7A-AED4-47E2-B207-E67BF9B578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47BF01-0D17-42F9-844C-69AD5CB1A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C222E0-0F81-420C-821A-F9EF6AA2B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DD4172-0C86-4176-A25A-68FEBAAC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59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6990E-2AF8-43DC-A736-F6FA6EE5D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6492AE-98D9-45E4-BF86-BACEBB3C3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D31921-18F5-4CCD-A185-3F81008C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AE6F04-1BCA-4BC9-8D7D-DBFCDAF83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989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E45518-6277-414D-B0E2-2F2B0B89D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D03070-B4E4-46C5-9013-DB9A356FD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ACACC7-6525-432D-9BCA-D904FE235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172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D9F9F-E826-4BF6-ACB4-8A8D8503D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BD23A-BCCA-4A35-BEF0-A98AD91CC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CF58DC-1CEE-4AC9-82E2-5A5F05BDB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30874B-B7E3-4DDC-A90C-48E528B72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C917D1-53CE-4DD6-83EE-3BFB58C65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DD6E9-80FA-4DD7-AADB-CA72399B3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472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BF4B0-E6BB-4688-971C-F2BBDF228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FF7349-0260-439E-94A3-ED01ABF151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6CC61-7932-41E3-9B30-8819D510C8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6C0B2-3436-4D94-BE0A-5E735D3CC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2CFEA-4DFC-415F-B1DD-5B95500C4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C5D200-D5C0-4525-9420-4DC9F312D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70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2FAB2-3335-494B-ADB3-AA1938B59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0143F9-21B3-4FA4-BC34-C4A2EFAE6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05AD0-DC37-433F-B6E0-FE9B31576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AAF1EA-F0AA-461B-B4E8-179E9C3DF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95CC1-9C3D-4782-91B7-C0CB540CB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716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A1379C-FEAA-4E34-9874-49BBAD4B26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1DA0D4-369D-47B6-B673-11BAF398C3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5A29B-950E-440E-8140-0A748DA43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E5577-216D-4D3E-A3FD-FBE52C531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B4CA0-731B-4CBB-AAB1-C22EA68F9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822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A39CF8-9E48-437E-B053-D17929B22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D6D8D-BCA2-4244-822A-EBFF81D39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31C79-7363-46B7-A22B-28047F57B3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7D96A-617B-44E1-96FA-A69B186FAF98}" type="datetimeFigureOut">
              <a:rPr lang="en-GB" smtClean="0"/>
              <a:t>08/12/2020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C597B-CB59-47D3-A4B0-87047EC626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8B634-3C2F-4708-8D0B-ACBD17881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38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A9433-88AE-4FF5-85A1-FA815FB4A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285520" cy="1325563"/>
          </a:xfrm>
        </p:spPr>
        <p:txBody>
          <a:bodyPr>
            <a:normAutofit/>
          </a:bodyPr>
          <a:lstStyle/>
          <a:p>
            <a:r>
              <a:rPr lang="en-GB" sz="8000" b="1" dirty="0">
                <a:latin typeface="Kinetic Letters Joined" panose="00000500000000000000" pitchFamily="50" charset="0"/>
              </a:rPr>
              <a:t>Botley School Hope Project!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076713-CC9C-49BD-95B5-831E14D93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69" y="2051666"/>
            <a:ext cx="11660819" cy="456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09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1414B-BC60-4971-83D6-C83006976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614" y="683032"/>
            <a:ext cx="10190825" cy="975403"/>
          </a:xfrm>
        </p:spPr>
        <p:txBody>
          <a:bodyPr>
            <a:noAutofit/>
          </a:bodyPr>
          <a:lstStyle/>
          <a:p>
            <a:r>
              <a:rPr lang="en-GB" sz="5400" b="1" dirty="0">
                <a:latin typeface="Kinetic Letters Joined" panose="00000500000000000000" pitchFamily="50" charset="0"/>
              </a:rPr>
              <a:t>Congratulations to </a:t>
            </a:r>
            <a:r>
              <a:rPr lang="en-GB" sz="5400" b="1" dirty="0" smtClean="0">
                <a:latin typeface="Kinetic Letters Joined" panose="00000500000000000000" pitchFamily="50" charset="0"/>
              </a:rPr>
              <a:t>everyone who is the proud owner of more than one badge now!</a:t>
            </a:r>
            <a:endParaRPr lang="en-GB" sz="5400" b="1" dirty="0">
              <a:latin typeface="Kinetic Letters Joined" panose="00000500000000000000" pitchFamily="50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E86B0DF-33C6-4DB7-9F9F-4A28BB3689E0}"/>
              </a:ext>
            </a:extLst>
          </p:cNvPr>
          <p:cNvSpPr txBox="1">
            <a:spLocks/>
          </p:cNvSpPr>
          <p:nvPr/>
        </p:nvSpPr>
        <p:spPr>
          <a:xfrm>
            <a:off x="10449018" y="168676"/>
            <a:ext cx="1393794" cy="3049479"/>
          </a:xfrm>
          <a:prstGeom prst="rect">
            <a:avLst/>
          </a:prstGeom>
        </p:spPr>
        <p:txBody>
          <a:bodyPr vert="wordArtVert" lIns="91440" tIns="45720" rIns="91440" bIns="45720" rtlCol="0" anchor="ctr">
            <a:normAutofit fontScale="4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300" b="1" dirty="0">
                <a:solidFill>
                  <a:srgbClr val="002060"/>
                </a:solidFill>
              </a:rPr>
              <a:t>C</a:t>
            </a:r>
            <a:r>
              <a:rPr lang="en-GB" sz="2400" b="1" dirty="0">
                <a:solidFill>
                  <a:srgbClr val="002060"/>
                </a:solidFill>
              </a:rPr>
              <a:t>OMPASSION</a:t>
            </a:r>
          </a:p>
          <a:p>
            <a:r>
              <a:rPr lang="en-GB" sz="3300" b="1" dirty="0">
                <a:solidFill>
                  <a:srgbClr val="00FF00"/>
                </a:solidFill>
              </a:rPr>
              <a:t>H</a:t>
            </a:r>
            <a:r>
              <a:rPr lang="en-GB" sz="2400" b="1" dirty="0">
                <a:solidFill>
                  <a:srgbClr val="00FF00"/>
                </a:solidFill>
              </a:rPr>
              <a:t>OPE</a:t>
            </a:r>
            <a:r>
              <a:rPr lang="en-GB" sz="2400" b="1" dirty="0">
                <a:solidFill>
                  <a:srgbClr val="00B050"/>
                </a:solidFill>
              </a:rPr>
              <a:t> </a:t>
            </a:r>
          </a:p>
          <a:p>
            <a:r>
              <a:rPr lang="en-GB" sz="3300" b="1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ND</a:t>
            </a:r>
          </a:p>
          <a:p>
            <a:r>
              <a:rPr lang="en-GB" sz="3300" b="1" dirty="0">
                <a:solidFill>
                  <a:srgbClr val="FF3300"/>
                </a:solidFill>
              </a:rPr>
              <a:t>M</a:t>
            </a:r>
            <a:r>
              <a:rPr lang="en-GB" sz="2400" b="1" dirty="0">
                <a:solidFill>
                  <a:srgbClr val="FF3300"/>
                </a:solidFill>
              </a:rPr>
              <a:t>INDFULLNESS</a:t>
            </a:r>
          </a:p>
          <a:p>
            <a:r>
              <a:rPr lang="en-GB" sz="3300" b="1" dirty="0">
                <a:solidFill>
                  <a:schemeClr val="accent4"/>
                </a:solidFill>
              </a:rPr>
              <a:t>P</a:t>
            </a:r>
            <a:r>
              <a:rPr lang="en-GB" sz="2400" b="1" dirty="0">
                <a:solidFill>
                  <a:schemeClr val="accent4"/>
                </a:solidFill>
              </a:rPr>
              <a:t>ROJECT</a:t>
            </a:r>
            <a:r>
              <a:rPr lang="en-GB" sz="2400" b="1" dirty="0">
                <a:solidFill>
                  <a:srgbClr val="FF3300"/>
                </a:solidFill>
              </a:rPr>
              <a:t> </a:t>
            </a:r>
          </a:p>
          <a:p>
            <a:r>
              <a:rPr lang="en-GB" sz="3300" b="1" dirty="0">
                <a:solidFill>
                  <a:srgbClr val="7030A0"/>
                </a:solidFill>
              </a:rPr>
              <a:t>S</a:t>
            </a:r>
            <a:r>
              <a:rPr lang="en-GB" sz="2400" b="1" dirty="0">
                <a:solidFill>
                  <a:srgbClr val="7030A0"/>
                </a:solidFill>
              </a:rPr>
              <a:t>TEWARD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B9B97B5-B88E-4300-9E08-1852A9D0993A}"/>
              </a:ext>
            </a:extLst>
          </p:cNvPr>
          <p:cNvGrpSpPr/>
          <p:nvPr/>
        </p:nvGrpSpPr>
        <p:grpSpPr>
          <a:xfrm>
            <a:off x="197755" y="3607546"/>
            <a:ext cx="1491720" cy="1510214"/>
            <a:chOff x="3418824" y="4013871"/>
            <a:chExt cx="1976153" cy="1976569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6ACB34C-E40C-42E6-925F-9EA1231CCEB3}"/>
                </a:ext>
              </a:extLst>
            </p:cNvPr>
            <p:cNvSpPr/>
            <p:nvPr/>
          </p:nvSpPr>
          <p:spPr>
            <a:xfrm>
              <a:off x="3418824" y="4013871"/>
              <a:ext cx="1976153" cy="1976569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2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A849377-8E40-4D78-A89D-E5002BFC081F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9750" y="4280269"/>
              <a:ext cx="1458831" cy="1457953"/>
            </a:xfrm>
            <a:prstGeom prst="ellipse">
              <a:avLst/>
            </a:prstGeom>
            <a:ln w="28575" cap="rnd">
              <a:solidFill>
                <a:srgbClr val="FF66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BBEBE80-A8A6-4D7D-9DAF-C80D941B8092}"/>
                </a:ext>
              </a:extLst>
            </p:cNvPr>
            <p:cNvSpPr/>
            <p:nvPr/>
          </p:nvSpPr>
          <p:spPr>
            <a:xfrm>
              <a:off x="3537585" y="4177041"/>
              <a:ext cx="1794049" cy="16940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2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2CC9E46-FD34-487F-A9DB-78FD604609FD}"/>
              </a:ext>
            </a:extLst>
          </p:cNvPr>
          <p:cNvGrpSpPr/>
          <p:nvPr/>
        </p:nvGrpSpPr>
        <p:grpSpPr>
          <a:xfrm>
            <a:off x="1815828" y="3526647"/>
            <a:ext cx="1605608" cy="1587181"/>
            <a:chOff x="399399" y="3853489"/>
            <a:chExt cx="1976153" cy="197656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ED37B53-7172-49F7-AB7A-54085A1D1F5C}"/>
                </a:ext>
              </a:extLst>
            </p:cNvPr>
            <p:cNvSpPr/>
            <p:nvPr/>
          </p:nvSpPr>
          <p:spPr>
            <a:xfrm>
              <a:off x="399399" y="3853489"/>
              <a:ext cx="1976153" cy="1976569"/>
            </a:xfrm>
            <a:prstGeom prst="ellipse">
              <a:avLst/>
            </a:prstGeom>
            <a:solidFill>
              <a:srgbClr val="FFFF99"/>
            </a:solidFill>
            <a:ln w="28575">
              <a:solidFill>
                <a:srgbClr val="FFFF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0C18642-D785-4675-81DE-7ABFCEEDA926}"/>
                </a:ext>
              </a:extLst>
            </p:cNvPr>
            <p:cNvPicPr/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80" t="4254" r="13318" b="5015"/>
            <a:stretch/>
          </p:blipFill>
          <p:spPr bwMode="auto">
            <a:xfrm rot="5400000">
              <a:off x="721905" y="4198101"/>
              <a:ext cx="1377526" cy="1355557"/>
            </a:xfrm>
            <a:prstGeom prst="ellipse">
              <a:avLst/>
            </a:prstGeom>
            <a:ln w="28575" cap="rnd">
              <a:solidFill>
                <a:srgbClr val="FFFF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C021346-52B7-4FB8-9F7F-99C9243C9E5A}"/>
                </a:ext>
              </a:extLst>
            </p:cNvPr>
            <p:cNvSpPr/>
            <p:nvPr/>
          </p:nvSpPr>
          <p:spPr>
            <a:xfrm>
              <a:off x="639594" y="4060011"/>
              <a:ext cx="1532422" cy="166481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3 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86F98F5B-7A0E-4696-8EFB-80F4F99AE264}"/>
              </a:ext>
            </a:extLst>
          </p:cNvPr>
          <p:cNvSpPr txBox="1"/>
          <p:nvPr/>
        </p:nvSpPr>
        <p:spPr>
          <a:xfrm>
            <a:off x="313589" y="1947672"/>
            <a:ext cx="98908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latin typeface="Kinetic Letters Joined" panose="00000500000000000000" pitchFamily="50" charset="0"/>
              </a:rPr>
              <a:t>Don’t forget to let your class CHAMP know if you have completed and challenge!</a:t>
            </a:r>
            <a:endParaRPr lang="en-GB" sz="4800" dirty="0">
              <a:latin typeface="Kinetic Letters Joined" panose="00000500000000000000" pitchFamily="50" charset="0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FEFDD66-9073-423B-A6F6-C6E1FDA2D9D6}"/>
              </a:ext>
            </a:extLst>
          </p:cNvPr>
          <p:cNvGrpSpPr/>
          <p:nvPr/>
        </p:nvGrpSpPr>
        <p:grpSpPr>
          <a:xfrm>
            <a:off x="3611765" y="3501290"/>
            <a:ext cx="1566367" cy="1587180"/>
            <a:chOff x="4437462" y="316172"/>
            <a:chExt cx="1976153" cy="1976569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E6F8569F-12A8-43B8-A093-0E0BB654C004}"/>
                </a:ext>
              </a:extLst>
            </p:cNvPr>
            <p:cNvSpPr/>
            <p:nvPr/>
          </p:nvSpPr>
          <p:spPr>
            <a:xfrm>
              <a:off x="4437462" y="316172"/>
              <a:ext cx="1976153" cy="1976569"/>
            </a:xfrm>
            <a:prstGeom prst="ellipse">
              <a:avLst/>
            </a:prstGeom>
            <a:solidFill>
              <a:srgbClr val="CCFF99"/>
            </a:solidFill>
            <a:ln w="28575">
              <a:solidFill>
                <a:schemeClr val="accent3">
                  <a:lumMod val="5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F7CC8D20-A5A8-4E50-8999-41B437348D1A}"/>
                </a:ext>
              </a:extLst>
            </p:cNvPr>
            <p:cNvPicPr/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065" r="16222"/>
            <a:stretch/>
          </p:blipFill>
          <p:spPr bwMode="auto">
            <a:xfrm rot="5400000">
              <a:off x="4744769" y="540284"/>
              <a:ext cx="1441519" cy="1503951"/>
            </a:xfrm>
            <a:prstGeom prst="ellipse">
              <a:avLst/>
            </a:prstGeom>
            <a:ln w="28575" cap="rnd">
              <a:solidFill>
                <a:srgbClr val="66FF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D8C82F0-8336-40D5-9D71-01A23F8267BE}"/>
                </a:ext>
              </a:extLst>
            </p:cNvPr>
            <p:cNvSpPr/>
            <p:nvPr/>
          </p:nvSpPr>
          <p:spPr>
            <a:xfrm>
              <a:off x="4602481" y="483132"/>
              <a:ext cx="1714499" cy="166878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4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4B78518-68AB-4C44-ABB7-CB5ECBA1C4E5}"/>
              </a:ext>
            </a:extLst>
          </p:cNvPr>
          <p:cNvGrpSpPr/>
          <p:nvPr/>
        </p:nvGrpSpPr>
        <p:grpSpPr>
          <a:xfrm>
            <a:off x="5423413" y="3421567"/>
            <a:ext cx="1566367" cy="1553819"/>
            <a:chOff x="2418162" y="2057342"/>
            <a:chExt cx="1976153" cy="1976569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1D3E005A-9912-4F72-A236-FD316EF82FB7}"/>
                </a:ext>
              </a:extLst>
            </p:cNvPr>
            <p:cNvSpPr/>
            <p:nvPr/>
          </p:nvSpPr>
          <p:spPr>
            <a:xfrm>
              <a:off x="2418162" y="2057342"/>
              <a:ext cx="1976153" cy="1976569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28575">
              <a:solidFill>
                <a:srgbClr val="7030A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B3F4A73B-DEBC-4764-A49B-247FA8FE9C71}"/>
                </a:ext>
              </a:extLst>
            </p:cNvPr>
            <p:cNvPicPr/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914" r="22373"/>
            <a:stretch/>
          </p:blipFill>
          <p:spPr bwMode="auto">
            <a:xfrm rot="5400000">
              <a:off x="2722886" y="2326537"/>
              <a:ext cx="1394460" cy="1404825"/>
            </a:xfrm>
            <a:prstGeom prst="ellipse">
              <a:avLst/>
            </a:prstGeom>
            <a:ln w="28575" cap="rnd">
              <a:solidFill>
                <a:srgbClr val="00206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7F8B3B-951B-42F4-B27C-1467C5F8BA25}"/>
                </a:ext>
              </a:extLst>
            </p:cNvPr>
            <p:cNvSpPr/>
            <p:nvPr/>
          </p:nvSpPr>
          <p:spPr>
            <a:xfrm>
              <a:off x="2656988" y="2190149"/>
              <a:ext cx="1532422" cy="170056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5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F9145537-DB0B-4D40-A9B5-37FD4921CF2F}"/>
              </a:ext>
            </a:extLst>
          </p:cNvPr>
          <p:cNvGrpSpPr/>
          <p:nvPr/>
        </p:nvGrpSpPr>
        <p:grpSpPr>
          <a:xfrm>
            <a:off x="7168413" y="3436818"/>
            <a:ext cx="1566367" cy="1553819"/>
            <a:chOff x="2418162" y="5688272"/>
            <a:chExt cx="1976153" cy="1976569"/>
          </a:xfrm>
        </p:grpSpPr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8F2C30ED-E01A-4A34-8A24-535A1A4DBA5B}"/>
                </a:ext>
              </a:extLst>
            </p:cNvPr>
            <p:cNvSpPr/>
            <p:nvPr/>
          </p:nvSpPr>
          <p:spPr>
            <a:xfrm>
              <a:off x="2418162" y="5688272"/>
              <a:ext cx="1976153" cy="197656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rgbClr val="7030A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A1297B9B-F480-4073-BE62-F78C53F2E569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06936" y="5917591"/>
              <a:ext cx="1414637" cy="1503498"/>
            </a:xfrm>
            <a:prstGeom prst="ellipse">
              <a:avLst/>
            </a:prstGeom>
            <a:ln w="28575" cap="rnd">
              <a:solidFill>
                <a:srgbClr val="9966FF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0962187E-E38D-485A-A28C-06D32276E9EC}"/>
                </a:ext>
              </a:extLst>
            </p:cNvPr>
            <p:cNvSpPr/>
            <p:nvPr/>
          </p:nvSpPr>
          <p:spPr>
            <a:xfrm>
              <a:off x="2619487" y="5820524"/>
              <a:ext cx="1588375" cy="174010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6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4E149AA6-CE97-4D0C-A3DC-CF3696E384EF}"/>
              </a:ext>
            </a:extLst>
          </p:cNvPr>
          <p:cNvGrpSpPr/>
          <p:nvPr/>
        </p:nvGrpSpPr>
        <p:grpSpPr>
          <a:xfrm>
            <a:off x="1880165" y="5236320"/>
            <a:ext cx="1491720" cy="1540326"/>
            <a:chOff x="418449" y="329239"/>
            <a:chExt cx="1976153" cy="1976569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6D4DD947-041F-4812-A995-D48E2DB70009}"/>
                </a:ext>
              </a:extLst>
            </p:cNvPr>
            <p:cNvSpPr/>
            <p:nvPr/>
          </p:nvSpPr>
          <p:spPr>
            <a:xfrm>
              <a:off x="418449" y="329239"/>
              <a:ext cx="1976153" cy="197656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accent4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5C90666A-00BB-4D80-94F7-E5C26F652CC0}"/>
                </a:ext>
              </a:extLst>
            </p:cNvPr>
            <p:cNvPicPr/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53" r="7334"/>
            <a:stretch/>
          </p:blipFill>
          <p:spPr bwMode="auto">
            <a:xfrm rot="5400000">
              <a:off x="646764" y="546857"/>
              <a:ext cx="1499935" cy="1495228"/>
            </a:xfrm>
            <a:prstGeom prst="ellipse">
              <a:avLst/>
            </a:prstGeom>
            <a:ln w="28575" cap="rnd" cmpd="sng" algn="ctr">
              <a:solidFill>
                <a:srgbClr val="7030A0"/>
              </a:solidFill>
              <a:prstDash val="solid"/>
              <a:round/>
              <a:headEnd type="none" w="med" len="med"/>
              <a:tailEnd type="none" w="med" len="med"/>
              <a:extLst>
                <a:ext uri="{C807C97D-BFC1-408E-A445-0C87EB9F89A2}">
                  <ask:lineSketchStyleProps xmlns:ask="http://schemas.microsoft.com/office/drawing/2018/sketchyshapes" xmlns="" sd="0">
                    <a:custGeom>
                      <a:avLst/>
                      <a:gdLst/>
                      <a:ahLst/>
                      <a:cxnLst/>
                      <a:rect l="0" t="0" r="0" b="0"/>
                      <a:pathLst/>
                    </a:custGeom>
                    <ask:type/>
                  </ask:lineSketchStyleProps>
                </a:ext>
              </a:extLst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7EB0593-7FA3-4B9B-9B4B-8B25C3A6B69E}"/>
                </a:ext>
              </a:extLst>
            </p:cNvPr>
            <p:cNvSpPr/>
            <p:nvPr/>
          </p:nvSpPr>
          <p:spPr>
            <a:xfrm>
              <a:off x="541020" y="457201"/>
              <a:ext cx="1714499" cy="169471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8</a:t>
              </a: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0F723504-D58E-44F6-907B-2173D0345B19}"/>
              </a:ext>
            </a:extLst>
          </p:cNvPr>
          <p:cNvGrpSpPr/>
          <p:nvPr/>
        </p:nvGrpSpPr>
        <p:grpSpPr>
          <a:xfrm>
            <a:off x="161617" y="5242431"/>
            <a:ext cx="1491720" cy="1477217"/>
            <a:chOff x="2418162" y="5688272"/>
            <a:chExt cx="1976153" cy="1976569"/>
          </a:xfrm>
        </p:grpSpPr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A83174B4-1DAD-40B6-80E0-9B02E826D40B}"/>
                </a:ext>
              </a:extLst>
            </p:cNvPr>
            <p:cNvSpPr/>
            <p:nvPr/>
          </p:nvSpPr>
          <p:spPr>
            <a:xfrm>
              <a:off x="2418162" y="5688272"/>
              <a:ext cx="1976153" cy="1976569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28575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7C3C50DB-A7AA-4C4B-BB43-FE4275F16D50}"/>
                </a:ext>
              </a:extLst>
            </p:cNvPr>
            <p:cNvSpPr/>
            <p:nvPr/>
          </p:nvSpPr>
          <p:spPr>
            <a:xfrm>
              <a:off x="2619487" y="5820524"/>
              <a:ext cx="1588375" cy="174010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7</a:t>
              </a:r>
            </a:p>
          </p:txBody>
        </p:sp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10FA0C13-E937-4FF7-9DF0-1317C0E96D06}"/>
                </a:ext>
              </a:extLst>
            </p:cNvPr>
            <p:cNvPicPr/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77" t="60025" r="35652"/>
            <a:stretch/>
          </p:blipFill>
          <p:spPr bwMode="auto">
            <a:xfrm>
              <a:off x="2651463" y="5930639"/>
              <a:ext cx="1486923" cy="1504632"/>
            </a:xfrm>
            <a:prstGeom prst="ellipse">
              <a:avLst/>
            </a:prstGeom>
            <a:ln w="28575" cap="rnd">
              <a:solidFill>
                <a:schemeClr val="tx2">
                  <a:lumMod val="60000"/>
                  <a:lumOff val="40000"/>
                </a:schemeClr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D584C92-7A32-488D-86AE-DB622A77371A}"/>
              </a:ext>
            </a:extLst>
          </p:cNvPr>
          <p:cNvGrpSpPr/>
          <p:nvPr/>
        </p:nvGrpSpPr>
        <p:grpSpPr>
          <a:xfrm>
            <a:off x="3611765" y="5257867"/>
            <a:ext cx="1456898" cy="1450716"/>
            <a:chOff x="4418412" y="3840422"/>
            <a:chExt cx="1976153" cy="1976569"/>
          </a:xfrm>
        </p:grpSpPr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3EA42441-8AA4-419B-8B56-7EA3D03E720B}"/>
                </a:ext>
              </a:extLst>
            </p:cNvPr>
            <p:cNvSpPr/>
            <p:nvPr/>
          </p:nvSpPr>
          <p:spPr>
            <a:xfrm>
              <a:off x="4418412" y="3840422"/>
              <a:ext cx="1976153" cy="1976569"/>
            </a:xfrm>
            <a:prstGeom prst="ellipse">
              <a:avLst/>
            </a:prstGeom>
            <a:solidFill>
              <a:srgbClr val="CC6600">
                <a:alpha val="30196"/>
              </a:srgbClr>
            </a:solidFill>
            <a:ln w="28575">
              <a:solidFill>
                <a:srgbClr val="9933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49106C45-0D07-49BD-8C6C-41A24648BFE9}"/>
                </a:ext>
              </a:extLst>
            </p:cNvPr>
            <p:cNvSpPr/>
            <p:nvPr/>
          </p:nvSpPr>
          <p:spPr>
            <a:xfrm>
              <a:off x="4630031" y="4006672"/>
              <a:ext cx="1588375" cy="174010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9</a:t>
              </a:r>
            </a:p>
          </p:txBody>
        </p:sp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FF54D926-7992-4B9C-B40E-AF8F7C9F0A54}"/>
                </a:ext>
              </a:extLst>
            </p:cNvPr>
            <p:cNvPicPr/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706" t="21477" r="22468" b="16115"/>
            <a:stretch/>
          </p:blipFill>
          <p:spPr bwMode="auto">
            <a:xfrm rot="5400000">
              <a:off x="4698690" y="4122190"/>
              <a:ext cx="1451053" cy="1466753"/>
            </a:xfrm>
            <a:prstGeom prst="ellipse">
              <a:avLst/>
            </a:prstGeom>
            <a:ln w="28575" cap="rnd">
              <a:solidFill>
                <a:srgbClr val="CC66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7063582B-1FD3-48DF-9B5B-ED9457873A67}"/>
              </a:ext>
            </a:extLst>
          </p:cNvPr>
          <p:cNvGrpSpPr/>
          <p:nvPr/>
        </p:nvGrpSpPr>
        <p:grpSpPr>
          <a:xfrm>
            <a:off x="7149865" y="5064950"/>
            <a:ext cx="1610871" cy="1587181"/>
            <a:chOff x="2418162" y="2072582"/>
            <a:chExt cx="1976153" cy="1976569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C7A2A519-D002-45D5-AE1D-EE3B7C734F2F}"/>
                </a:ext>
              </a:extLst>
            </p:cNvPr>
            <p:cNvSpPr/>
            <p:nvPr/>
          </p:nvSpPr>
          <p:spPr>
            <a:xfrm>
              <a:off x="2418162" y="2072582"/>
              <a:ext cx="1976153" cy="1976569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 w="28575">
              <a:solidFill>
                <a:schemeClr val="bg1">
                  <a:lumMod val="5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6611D297-C350-4F47-8AB7-3FB4C7CA6213}"/>
                </a:ext>
              </a:extLst>
            </p:cNvPr>
            <p:cNvSpPr/>
            <p:nvPr/>
          </p:nvSpPr>
          <p:spPr>
            <a:xfrm>
              <a:off x="2641748" y="2190149"/>
              <a:ext cx="1566114" cy="170056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11</a:t>
              </a:r>
            </a:p>
          </p:txBody>
        </p:sp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645D291-655C-4210-803A-5F1E3A33A3D2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9738" y="2305730"/>
              <a:ext cx="1392236" cy="1449313"/>
            </a:xfrm>
            <a:prstGeom prst="ellipse">
              <a:avLst/>
            </a:prstGeom>
            <a:ln w="28575" cap="rnd">
              <a:solidFill>
                <a:schemeClr val="bg1">
                  <a:lumMod val="50000"/>
                </a:schemeClr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D1640F45-7A87-48C4-AE94-45B1F34E1BF0}"/>
              </a:ext>
            </a:extLst>
          </p:cNvPr>
          <p:cNvGrpSpPr/>
          <p:nvPr/>
        </p:nvGrpSpPr>
        <p:grpSpPr>
          <a:xfrm>
            <a:off x="9028070" y="4990637"/>
            <a:ext cx="1566367" cy="1587181"/>
            <a:chOff x="430986" y="321143"/>
            <a:chExt cx="1976153" cy="1976569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84AE4BE9-3BBE-4670-B344-409C6663D8B0}"/>
                </a:ext>
              </a:extLst>
            </p:cNvPr>
            <p:cNvSpPr/>
            <p:nvPr/>
          </p:nvSpPr>
          <p:spPr>
            <a:xfrm>
              <a:off x="430986" y="321143"/>
              <a:ext cx="1976153" cy="1976569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tx2">
                  <a:lumMod val="5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EBA1257D-7A2A-42A9-8E07-BA411CE2EFB0}"/>
                </a:ext>
              </a:extLst>
            </p:cNvPr>
            <p:cNvPicPr/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755" y="569580"/>
              <a:ext cx="1533682" cy="1495888"/>
            </a:xfrm>
            <a:prstGeom prst="ellipse">
              <a:avLst/>
            </a:prstGeom>
            <a:ln w="28575" cap="rnd">
              <a:solidFill>
                <a:schemeClr val="tx1">
                  <a:lumMod val="95000"/>
                  <a:lumOff val="5000"/>
                </a:schemeClr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BAD19D56-690A-4845-A0E6-BC76E03EFBD4}"/>
                </a:ext>
              </a:extLst>
            </p:cNvPr>
            <p:cNvSpPr/>
            <p:nvPr/>
          </p:nvSpPr>
          <p:spPr>
            <a:xfrm>
              <a:off x="550750" y="467382"/>
              <a:ext cx="1729693" cy="172784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12</a:t>
              </a:r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6891BC0D-4E6A-4B6F-9538-B5641B9F64D5}"/>
              </a:ext>
            </a:extLst>
          </p:cNvPr>
          <p:cNvGrpSpPr/>
          <p:nvPr/>
        </p:nvGrpSpPr>
        <p:grpSpPr>
          <a:xfrm>
            <a:off x="5378027" y="5150070"/>
            <a:ext cx="1491720" cy="1506648"/>
            <a:chOff x="4486992" y="7520882"/>
            <a:chExt cx="1976153" cy="1976569"/>
          </a:xfrm>
        </p:grpSpPr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9993994B-5C62-4DBF-9E27-D24C319CD813}"/>
                </a:ext>
              </a:extLst>
            </p:cNvPr>
            <p:cNvSpPr/>
            <p:nvPr/>
          </p:nvSpPr>
          <p:spPr>
            <a:xfrm>
              <a:off x="4486992" y="7520882"/>
              <a:ext cx="1976153" cy="1976569"/>
            </a:xfrm>
            <a:prstGeom prst="ellipse">
              <a:avLst/>
            </a:prstGeom>
            <a:solidFill>
              <a:schemeClr val="bg2"/>
            </a:solidFill>
            <a:ln w="28575">
              <a:solidFill>
                <a:schemeClr val="tx1">
                  <a:lumMod val="95000"/>
                  <a:lumOff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B44DDB80-388B-4AEB-854D-A8E903A3077D}"/>
                </a:ext>
              </a:extLst>
            </p:cNvPr>
            <p:cNvPicPr/>
            <p:nvPr/>
          </p:nvPicPr>
          <p:blipFill>
            <a:blip r:embed="rId12"/>
            <a:stretch>
              <a:fillRect/>
            </a:stretch>
          </p:blipFill>
          <p:spPr>
            <a:xfrm>
              <a:off x="4722709" y="7762246"/>
              <a:ext cx="1451176" cy="1457953"/>
            </a:xfrm>
            <a:prstGeom prst="ellipse">
              <a:avLst/>
            </a:prstGeom>
            <a:ln w="28575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B2E5134C-CECA-4BDF-94E3-61A21A202C9D}"/>
                </a:ext>
              </a:extLst>
            </p:cNvPr>
            <p:cNvSpPr/>
            <p:nvPr/>
          </p:nvSpPr>
          <p:spPr>
            <a:xfrm>
              <a:off x="4568594" y="7634361"/>
              <a:ext cx="1794049" cy="178357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10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4567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7E423-5B27-4DF0-9886-BE74D0BBE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1" y="439736"/>
            <a:ext cx="10515600" cy="1325563"/>
          </a:xfrm>
        </p:spPr>
        <p:txBody>
          <a:bodyPr>
            <a:noAutofit/>
          </a:bodyPr>
          <a:lstStyle/>
          <a:p>
            <a:r>
              <a:rPr lang="en-US" sz="6600" b="1" i="1" kern="1200" dirty="0" smtClean="0">
                <a:solidFill>
                  <a:srgbClr val="FF0000"/>
                </a:solidFill>
                <a:latin typeface="Kinetic Letters Joined" panose="00000500000000000000" pitchFamily="50" charset="0"/>
              </a:rPr>
              <a:t>Reminder of Week </a:t>
            </a:r>
            <a:r>
              <a:rPr lang="en-US" sz="6600" b="1" i="1" dirty="0" smtClean="0">
                <a:solidFill>
                  <a:srgbClr val="FF0000"/>
                </a:solidFill>
                <a:latin typeface="Kinetic Letters Joined" panose="00000500000000000000" pitchFamily="50" charset="0"/>
              </a:rPr>
              <a:t>4’s</a:t>
            </a:r>
            <a:r>
              <a:rPr lang="en-US" sz="6600" b="1" i="1" kern="1200" dirty="0" smtClean="0">
                <a:solidFill>
                  <a:srgbClr val="FF0000"/>
                </a:solidFill>
                <a:latin typeface="Kinetic Letters Joined" panose="00000500000000000000" pitchFamily="50" charset="0"/>
              </a:rPr>
              <a:t>- </a:t>
            </a:r>
            <a:r>
              <a:rPr lang="en-US" sz="6600" b="1" i="1" kern="1200" dirty="0">
                <a:solidFill>
                  <a:srgbClr val="FF0000"/>
                </a:solidFill>
                <a:latin typeface="Kinetic Letters Joined" panose="00000500000000000000" pitchFamily="50" charset="0"/>
              </a:rPr>
              <a:t>Challenge</a:t>
            </a:r>
            <a:r>
              <a:rPr lang="en-US" sz="2800" b="1" i="1" kern="1200" dirty="0">
                <a:solidFill>
                  <a:srgbClr val="FF0000"/>
                </a:solidFill>
                <a:latin typeface="Kinetic Letters Joined" panose="00000500000000000000" pitchFamily="50" charset="0"/>
              </a:rPr>
              <a:t/>
            </a:r>
            <a:br>
              <a:rPr lang="en-US" sz="2800" b="1" i="1" kern="1200" dirty="0">
                <a:solidFill>
                  <a:srgbClr val="FF0000"/>
                </a:solidFill>
                <a:latin typeface="Kinetic Letters Joined" panose="00000500000000000000" pitchFamily="50" charset="0"/>
              </a:rPr>
            </a:br>
            <a:endParaRPr lang="en-GB" sz="4000" b="1" i="1" dirty="0">
              <a:solidFill>
                <a:srgbClr val="FF0000"/>
              </a:solidFill>
              <a:latin typeface="Kinetic Letters Joined" panose="00000500000000000000" pitchFamily="50" charset="0"/>
            </a:endParaRPr>
          </a:p>
        </p:txBody>
      </p:sp>
      <p:pic>
        <p:nvPicPr>
          <p:cNvPr id="2052" name="Picture 4" descr="Pöpcørn | Recipes with The Swedish Chef | The Muppets - YouTube">
            <a:extLst>
              <a:ext uri="{FF2B5EF4-FFF2-40B4-BE49-F238E27FC236}">
                <a16:creationId xmlns:a16="http://schemas.microsoft.com/office/drawing/2014/main" id="{0040B722-E2EE-4E1E-8CE8-8AA7A3E7B0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478" y="4306387"/>
            <a:ext cx="3608440" cy="20297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91079C2-CDAE-40A1-B21D-2ABCBE5897EB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9725" y="250415"/>
            <a:ext cx="2781299" cy="108784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5C612C-A9CA-48F8-86AC-C5AF1B6F944E}"/>
              </a:ext>
            </a:extLst>
          </p:cNvPr>
          <p:cNvSpPr txBox="1"/>
          <p:nvPr/>
        </p:nvSpPr>
        <p:spPr>
          <a:xfrm>
            <a:off x="400050" y="1437097"/>
            <a:ext cx="116109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Kinetic Letters Joined" panose="00000500000000000000" pitchFamily="50" charset="0"/>
              </a:rPr>
              <a:t>L</a:t>
            </a:r>
            <a:r>
              <a:rPr lang="en-GB" sz="4400" dirty="0" smtClean="0">
                <a:latin typeface="Kinetic Letters Joined" panose="00000500000000000000" pitchFamily="50" charset="0"/>
              </a:rPr>
              <a:t>ast week </a:t>
            </a:r>
            <a:r>
              <a:rPr lang="en-GB" sz="4400" dirty="0">
                <a:latin typeface="Kinetic Letters Joined" panose="00000500000000000000" pitchFamily="50" charset="0"/>
              </a:rPr>
              <a:t>we </a:t>
            </a:r>
            <a:r>
              <a:rPr lang="en-GB" sz="4400" dirty="0" smtClean="0">
                <a:latin typeface="Kinetic Letters Joined" panose="00000500000000000000" pitchFamily="50" charset="0"/>
              </a:rPr>
              <a:t>challenged you g</a:t>
            </a:r>
            <a:r>
              <a:rPr lang="en-GB" sz="4400" dirty="0">
                <a:latin typeface="Kinetic Letters Joined" panose="00000500000000000000" pitchFamily="50" charset="0"/>
              </a:rPr>
              <a:t>et busy in the kitchen at home making something which </a:t>
            </a:r>
            <a:r>
              <a:rPr lang="en-GB" sz="4400" dirty="0" smtClean="0">
                <a:latin typeface="Kinetic Letters Joined" panose="00000500000000000000" pitchFamily="50" charset="0"/>
              </a:rPr>
              <a:t>you </a:t>
            </a:r>
            <a:r>
              <a:rPr lang="en-GB" sz="4400" dirty="0">
                <a:latin typeface="Kinetic Letters Joined" panose="00000500000000000000" pitchFamily="50" charset="0"/>
              </a:rPr>
              <a:t>enjoy </a:t>
            </a:r>
            <a:r>
              <a:rPr lang="en-GB" sz="4400" dirty="0" smtClean="0">
                <a:latin typeface="Kinetic Letters Joined" panose="00000500000000000000" pitchFamily="50" charset="0"/>
              </a:rPr>
              <a:t>eating. </a:t>
            </a:r>
            <a:r>
              <a:rPr lang="en-GB" sz="4400" b="1" dirty="0" smtClean="0">
                <a:latin typeface="Kinetic Letters Joined" panose="00000500000000000000" pitchFamily="50" charset="0"/>
              </a:rPr>
              <a:t>BUT,</a:t>
            </a:r>
            <a:r>
              <a:rPr lang="en-GB" sz="4400" dirty="0" smtClean="0">
                <a:latin typeface="Kinetic Letters Joined" panose="00000500000000000000" pitchFamily="50" charset="0"/>
              </a:rPr>
              <a:t> </a:t>
            </a:r>
            <a:r>
              <a:rPr lang="en-GB" sz="4400" dirty="0">
                <a:latin typeface="Kinetic Letters Joined" panose="00000500000000000000" pitchFamily="50" charset="0"/>
              </a:rPr>
              <a:t>more than that we </a:t>
            </a:r>
            <a:r>
              <a:rPr lang="en-GB" sz="4400" dirty="0" smtClean="0">
                <a:latin typeface="Kinetic Letters Joined" panose="00000500000000000000" pitchFamily="50" charset="0"/>
              </a:rPr>
              <a:t>asked you to </a:t>
            </a:r>
            <a:r>
              <a:rPr lang="en-GB" sz="4400" dirty="0">
                <a:latin typeface="Kinetic Letters Joined" panose="00000500000000000000" pitchFamily="50" charset="0"/>
              </a:rPr>
              <a:t>write down the recipe and method and </a:t>
            </a:r>
            <a:r>
              <a:rPr lang="en-GB" sz="4400" b="1" i="1" dirty="0">
                <a:latin typeface="Kinetic Letters Joined" panose="00000500000000000000" pitchFamily="50" charset="0"/>
              </a:rPr>
              <a:t>present it </a:t>
            </a:r>
            <a:r>
              <a:rPr lang="en-GB" sz="4400" b="1" i="1" dirty="0" smtClean="0">
                <a:latin typeface="Kinetic Letters Joined" panose="00000500000000000000" pitchFamily="50" charset="0"/>
              </a:rPr>
              <a:t>beautifully</a:t>
            </a:r>
            <a:r>
              <a:rPr lang="en-GB" sz="4400" b="1" i="1" dirty="0">
                <a:latin typeface="Kinetic Letters Joined" panose="00000500000000000000" pitchFamily="50" charset="0"/>
              </a:rPr>
              <a:t> </a:t>
            </a:r>
            <a:r>
              <a:rPr lang="en-GB" sz="4400" dirty="0" smtClean="0">
                <a:latin typeface="Kinetic Letters Joined" panose="00000500000000000000" pitchFamily="50" charset="0"/>
              </a:rPr>
              <a:t>so that we can gather </a:t>
            </a:r>
          </a:p>
          <a:p>
            <a:r>
              <a:rPr lang="en-GB" sz="4400" dirty="0">
                <a:latin typeface="Kinetic Letters Joined" panose="00000500000000000000" pitchFamily="50" charset="0"/>
              </a:rPr>
              <a:t>t</a:t>
            </a:r>
            <a:r>
              <a:rPr lang="en-GB" sz="4400" dirty="0" smtClean="0">
                <a:latin typeface="Kinetic Letters Joined" panose="00000500000000000000" pitchFamily="50" charset="0"/>
              </a:rPr>
              <a:t>hem all together to make one big Botley </a:t>
            </a:r>
          </a:p>
          <a:p>
            <a:r>
              <a:rPr lang="en-GB" sz="4400" dirty="0" smtClean="0">
                <a:latin typeface="Kinetic Letters Joined" panose="00000500000000000000" pitchFamily="50" charset="0"/>
              </a:rPr>
              <a:t>Church of England Primary School </a:t>
            </a:r>
          </a:p>
          <a:p>
            <a:r>
              <a:rPr lang="en-GB" sz="4400" dirty="0" smtClean="0">
                <a:latin typeface="Kinetic Letters Joined" panose="00000500000000000000" pitchFamily="50" charset="0"/>
              </a:rPr>
              <a:t>Hope Project Recipe Book</a:t>
            </a:r>
            <a:r>
              <a:rPr lang="en-GB" sz="3600" dirty="0" smtClean="0"/>
              <a:t>.</a:t>
            </a:r>
            <a:endParaRPr lang="en-GB" sz="2800" dirty="0" smtClean="0"/>
          </a:p>
          <a:p>
            <a:r>
              <a:rPr lang="en-GB" sz="2400" dirty="0" smtClean="0"/>
              <a:t>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52883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75565"/>
            <a:ext cx="10515600" cy="1325563"/>
          </a:xfrm>
        </p:spPr>
        <p:txBody>
          <a:bodyPr>
            <a:normAutofit/>
          </a:bodyPr>
          <a:lstStyle/>
          <a:p>
            <a:r>
              <a:rPr lang="en-GB" sz="8800" b="1" dirty="0">
                <a:solidFill>
                  <a:srgbClr val="002060"/>
                </a:solidFill>
                <a:latin typeface="Kinetic Letters Joined" panose="00000500000000000000" pitchFamily="50" charset="0"/>
              </a:rPr>
              <a:t>Week 5 challenge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2744" y="471805"/>
            <a:ext cx="4166816" cy="590497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9080" y="1401128"/>
            <a:ext cx="7354624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Kinetic Letters Joined" panose="00000500000000000000" pitchFamily="50" charset="0"/>
              </a:rPr>
              <a:t>This week’s Hope Project Challenge is to join in with the whole Botley community and </a:t>
            </a:r>
            <a:r>
              <a:rPr lang="en-GB" sz="3600" b="1" i="1" dirty="0" smtClean="0">
                <a:latin typeface="Kinetic Letters Joined" panose="00000500000000000000" pitchFamily="50" charset="0"/>
              </a:rPr>
              <a:t>Make Botley Shine</a:t>
            </a:r>
            <a:r>
              <a:rPr lang="en-GB" sz="3600" dirty="0" smtClean="0">
                <a:latin typeface="Kinetic Letters Joined" panose="00000500000000000000" pitchFamily="50" charset="0"/>
              </a:rPr>
              <a:t>!</a:t>
            </a:r>
          </a:p>
          <a:p>
            <a:r>
              <a:rPr lang="en-GB" sz="3200" dirty="0" smtClean="0">
                <a:latin typeface="Kinetic Letters Joined" panose="00000500000000000000" pitchFamily="50" charset="0"/>
              </a:rPr>
              <a:t>We would love to fill the village with</a:t>
            </a:r>
          </a:p>
          <a:p>
            <a:r>
              <a:rPr lang="en-GB" sz="3200" dirty="0" smtClean="0">
                <a:latin typeface="Kinetic Letters Joined" panose="00000500000000000000" pitchFamily="50" charset="0"/>
              </a:rPr>
              <a:t>the most beautiful stars anyone has ever seen! </a:t>
            </a:r>
          </a:p>
          <a:p>
            <a:r>
              <a:rPr lang="en-GB" sz="3200" dirty="0" smtClean="0">
                <a:latin typeface="Kinetic Letters Joined" panose="00000500000000000000" pitchFamily="50" charset="0"/>
              </a:rPr>
              <a:t>You can make as many as you would like and from any materials you like!</a:t>
            </a:r>
          </a:p>
          <a:p>
            <a:r>
              <a:rPr lang="en-GB" sz="3200" dirty="0" smtClean="0">
                <a:latin typeface="Kinetic Letters Joined" panose="00000500000000000000" pitchFamily="50" charset="0"/>
              </a:rPr>
              <a:t>Make sure you share either the actual star(s) with your CHAMP or email me a photograph to have it ticked off as a challenge completed.  </a:t>
            </a:r>
          </a:p>
        </p:txBody>
      </p:sp>
    </p:spTree>
    <p:extLst>
      <p:ext uri="{BB962C8B-B14F-4D97-AF65-F5344CB8AC3E}">
        <p14:creationId xmlns:p14="http://schemas.microsoft.com/office/powerpoint/2010/main" val="230429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lipart weihnachten kostenlos sterne 2 » Clipart Station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172" y="0"/>
            <a:ext cx="8356600" cy="68920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3739243" y="604158"/>
            <a:ext cx="556804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latin typeface="Kinetic Letters Joined" panose="00000500000000000000" pitchFamily="50" charset="0"/>
              </a:rPr>
              <a:t>Enjoy making Botley Shine</a:t>
            </a:r>
            <a:endParaRPr lang="en-GB" sz="9600" dirty="0">
              <a:latin typeface="Kinetic Letters Joined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827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307</Words>
  <Application>Microsoft Office PowerPoint</Application>
  <PresentationFormat>Widescreen</PresentationFormat>
  <Paragraphs>55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Cavolini</vt:lpstr>
      <vt:lpstr>Century Gothic</vt:lpstr>
      <vt:lpstr>Kinetic Letters Joined</vt:lpstr>
      <vt:lpstr>Office Theme</vt:lpstr>
      <vt:lpstr>Botley School Hope Project!</vt:lpstr>
      <vt:lpstr>Congratulations to everyone who is the proud owner of more than one badge now!</vt:lpstr>
      <vt:lpstr>Reminder of Week 4’s- Challenge </vt:lpstr>
      <vt:lpstr>Week 5 challenge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Botley School Hope Project!</dc:title>
  <dc:creator>Cat McIntosh</dc:creator>
  <cp:lastModifiedBy>claire.sambles</cp:lastModifiedBy>
  <cp:revision>19</cp:revision>
  <dcterms:created xsi:type="dcterms:W3CDTF">2020-12-02T21:19:33Z</dcterms:created>
  <dcterms:modified xsi:type="dcterms:W3CDTF">2020-12-08T16:24:02Z</dcterms:modified>
</cp:coreProperties>
</file>